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3"/>
  </p:notesMasterIdLst>
  <p:sldIdLst>
    <p:sldId id="256" r:id="rId5"/>
    <p:sldId id="729" r:id="rId6"/>
    <p:sldId id="257" r:id="rId7"/>
    <p:sldId id="721" r:id="rId8"/>
    <p:sldId id="695" r:id="rId9"/>
    <p:sldId id="726" r:id="rId10"/>
    <p:sldId id="725" r:id="rId11"/>
    <p:sldId id="727" r:id="rId12"/>
    <p:sldId id="696" r:id="rId13"/>
    <p:sldId id="697" r:id="rId14"/>
    <p:sldId id="698" r:id="rId15"/>
    <p:sldId id="701" r:id="rId16"/>
    <p:sldId id="703" r:id="rId17"/>
    <p:sldId id="704" r:id="rId18"/>
    <p:sldId id="705" r:id="rId19"/>
    <p:sldId id="706" r:id="rId20"/>
    <p:sldId id="707" r:id="rId21"/>
    <p:sldId id="708" r:id="rId22"/>
    <p:sldId id="709" r:id="rId23"/>
    <p:sldId id="710" r:id="rId24"/>
    <p:sldId id="711" r:id="rId25"/>
    <p:sldId id="722" r:id="rId26"/>
    <p:sldId id="723" r:id="rId27"/>
    <p:sldId id="731" r:id="rId28"/>
    <p:sldId id="730" r:id="rId29"/>
    <p:sldId id="728" r:id="rId30"/>
    <p:sldId id="724" r:id="rId31"/>
    <p:sldId id="258"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497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4674"/>
  </p:normalViewPr>
  <p:slideViewPr>
    <p:cSldViewPr snapToGrid="0" snapToObjects="1">
      <p:cViewPr varScale="1">
        <p:scale>
          <a:sx n="108" d="100"/>
          <a:sy n="108" d="100"/>
        </p:scale>
        <p:origin x="1680"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hdphoto1.wdp>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27D732-74BB-AF40-97AA-A6C1EDDBA12A}" type="datetimeFigureOut">
              <a:rPr lang="en-US" smtClean="0"/>
              <a:t>4/6/2020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0FFBB4-29F2-0B4F-AD73-F20E2C736704}" type="slidenum">
              <a:rPr lang="en-US" smtClean="0"/>
              <a:t>‹#›</a:t>
            </a:fld>
            <a:endParaRPr lang="en-US"/>
          </a:p>
        </p:txBody>
      </p:sp>
    </p:spTree>
    <p:extLst>
      <p:ext uri="{BB962C8B-B14F-4D97-AF65-F5344CB8AC3E}">
        <p14:creationId xmlns:p14="http://schemas.microsoft.com/office/powerpoint/2010/main" val="3504238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BB3DC4D-D0AE-1642-B712-916A99D89C47}"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1980783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B3DC4D-D0AE-1642-B712-916A99D89C47}"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3173446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B3DC4D-D0AE-1642-B712-916A99D89C47}"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4035124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B3DC4D-D0AE-1642-B712-916A99D89C47}"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14889857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B3DC4D-D0AE-1642-B712-916A99D89C47}"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490742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BB3DC4D-D0AE-1642-B712-916A99D89C47}" type="datetimeFigureOut">
              <a:rPr lang="en-US" smtClean="0"/>
              <a:t>4/6/2020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6356205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BB3DC4D-D0AE-1642-B712-916A99D89C47}" type="datetimeFigureOut">
              <a:rPr lang="en-US" smtClean="0"/>
              <a:t>4/6/2020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3494292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BB3DC4D-D0AE-1642-B712-916A99D89C47}" type="datetimeFigureOut">
              <a:rPr lang="en-US" smtClean="0"/>
              <a:t>4/6/2020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2684085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B3DC4D-D0AE-1642-B712-916A99D89C47}" type="datetimeFigureOut">
              <a:rPr lang="en-US" smtClean="0"/>
              <a:t>4/6/2020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4206707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BB3DC4D-D0AE-1642-B712-916A99D89C47}" type="datetimeFigureOut">
              <a:rPr lang="en-US" smtClean="0"/>
              <a:t>4/6/2020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444929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BB3DC4D-D0AE-1642-B712-916A99D89C47}" type="datetimeFigureOut">
              <a:rPr lang="en-US" smtClean="0"/>
              <a:t>4/6/2020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D0124E-8B8C-D349-99E1-801F91F68304}" type="slidenum">
              <a:rPr lang="en-US" smtClean="0"/>
              <a:t>‹#›</a:t>
            </a:fld>
            <a:endParaRPr lang="en-US"/>
          </a:p>
        </p:txBody>
      </p:sp>
    </p:spTree>
    <p:extLst>
      <p:ext uri="{BB962C8B-B14F-4D97-AF65-F5344CB8AC3E}">
        <p14:creationId xmlns:p14="http://schemas.microsoft.com/office/powerpoint/2010/main" val="3518337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B3DC4D-D0AE-1642-B712-916A99D89C47}" type="datetimeFigureOut">
              <a:rPr lang="en-US" smtClean="0"/>
              <a:t>4/6/2020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D0124E-8B8C-D349-99E1-801F91F68304}" type="slidenum">
              <a:rPr lang="en-US" smtClean="0"/>
              <a:t>‹#›</a:t>
            </a:fld>
            <a:endParaRPr lang="en-US"/>
          </a:p>
        </p:txBody>
      </p:sp>
    </p:spTree>
    <p:extLst>
      <p:ext uri="{BB962C8B-B14F-4D97-AF65-F5344CB8AC3E}">
        <p14:creationId xmlns:p14="http://schemas.microsoft.com/office/powerpoint/2010/main" val="11980904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5.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1816"/>
            <a:ext cx="7772400" cy="1470025"/>
          </a:xfrm>
        </p:spPr>
        <p:txBody>
          <a:bodyPr>
            <a:normAutofit/>
          </a:bodyPr>
          <a:lstStyle/>
          <a:p>
            <a:r>
              <a:rPr lang="en-US" altLang="zh-CN" sz="4000" dirty="0">
                <a:solidFill>
                  <a:schemeClr val="bg1"/>
                </a:solidFill>
                <a:latin typeface="Verdana"/>
                <a:cs typeface="Verdana"/>
              </a:rPr>
              <a:t>URMC</a:t>
            </a:r>
            <a:r>
              <a:rPr lang="zh-CN" altLang="en-US" sz="4000" dirty="0">
                <a:solidFill>
                  <a:schemeClr val="bg1"/>
                </a:solidFill>
                <a:latin typeface="Verdana"/>
                <a:cs typeface="Verdana"/>
              </a:rPr>
              <a:t> </a:t>
            </a:r>
            <a:r>
              <a:rPr lang="en-US" altLang="zh-CN" sz="4000" dirty="0">
                <a:solidFill>
                  <a:schemeClr val="bg1"/>
                </a:solidFill>
                <a:latin typeface="Verdana"/>
                <a:cs typeface="Verdana"/>
              </a:rPr>
              <a:t>Caregiver</a:t>
            </a:r>
            <a:r>
              <a:rPr lang="zh-CN" altLang="en-US" sz="4000" dirty="0">
                <a:solidFill>
                  <a:schemeClr val="bg1"/>
                </a:solidFill>
                <a:latin typeface="Verdana"/>
                <a:cs typeface="Verdana"/>
              </a:rPr>
              <a:t> </a:t>
            </a:r>
            <a:r>
              <a:rPr lang="en-US" altLang="zh-CN" sz="4000" dirty="0">
                <a:solidFill>
                  <a:schemeClr val="bg1"/>
                </a:solidFill>
                <a:latin typeface="Verdana"/>
                <a:cs typeface="Verdana"/>
              </a:rPr>
              <a:t>Project</a:t>
            </a:r>
            <a:br>
              <a:rPr lang="en-US" altLang="zh-CN" sz="4000" dirty="0">
                <a:solidFill>
                  <a:schemeClr val="bg1"/>
                </a:solidFill>
                <a:latin typeface="Verdana"/>
                <a:cs typeface="Verdana"/>
              </a:rPr>
            </a:br>
            <a:endParaRPr lang="en-US" sz="4000" dirty="0">
              <a:solidFill>
                <a:schemeClr val="bg1"/>
              </a:solidFill>
              <a:latin typeface="Verdana"/>
              <a:cs typeface="Verdana"/>
            </a:endParaRPr>
          </a:p>
        </p:txBody>
      </p:sp>
      <p:sp>
        <p:nvSpPr>
          <p:cNvPr id="3" name="Subtitle 2"/>
          <p:cNvSpPr>
            <a:spLocks noGrp="1"/>
          </p:cNvSpPr>
          <p:nvPr>
            <p:ph type="subTitle" idx="1"/>
          </p:nvPr>
        </p:nvSpPr>
        <p:spPr>
          <a:xfrm>
            <a:off x="1371600" y="3820689"/>
            <a:ext cx="6400800" cy="1328057"/>
          </a:xfrm>
        </p:spPr>
        <p:txBody>
          <a:bodyPr>
            <a:normAutofit/>
          </a:bodyPr>
          <a:lstStyle/>
          <a:p>
            <a:r>
              <a:rPr lang="en-US" altLang="zh-CN" sz="1700" dirty="0" err="1">
                <a:solidFill>
                  <a:schemeClr val="bg1"/>
                </a:solidFill>
                <a:latin typeface="Verdana"/>
                <a:cs typeface="Verdana"/>
              </a:rPr>
              <a:t>Chenwei</a:t>
            </a:r>
            <a:r>
              <a:rPr lang="zh-CN" altLang="en-US" sz="1700" dirty="0">
                <a:solidFill>
                  <a:schemeClr val="bg1"/>
                </a:solidFill>
                <a:latin typeface="Verdana"/>
                <a:cs typeface="Verdana"/>
              </a:rPr>
              <a:t> </a:t>
            </a:r>
            <a:r>
              <a:rPr lang="en-US" altLang="zh-CN" sz="1700" dirty="0">
                <a:solidFill>
                  <a:schemeClr val="bg1"/>
                </a:solidFill>
                <a:latin typeface="Verdana"/>
                <a:cs typeface="Verdana"/>
              </a:rPr>
              <a:t>Wu</a:t>
            </a:r>
          </a:p>
          <a:p>
            <a:r>
              <a:rPr lang="en-US" altLang="zh-CN" sz="1700" dirty="0" err="1">
                <a:solidFill>
                  <a:schemeClr val="bg1"/>
                </a:solidFill>
                <a:latin typeface="Verdana"/>
                <a:cs typeface="Verdana"/>
              </a:rPr>
              <a:t>Haosong</a:t>
            </a:r>
            <a:r>
              <a:rPr lang="zh-CN" altLang="en-US" sz="1700" dirty="0">
                <a:solidFill>
                  <a:schemeClr val="bg1"/>
                </a:solidFill>
                <a:latin typeface="Verdana"/>
                <a:cs typeface="Verdana"/>
              </a:rPr>
              <a:t> </a:t>
            </a:r>
            <a:r>
              <a:rPr lang="en-US" altLang="zh-CN" sz="1700" dirty="0">
                <a:solidFill>
                  <a:schemeClr val="bg1"/>
                </a:solidFill>
                <a:latin typeface="Verdana"/>
                <a:cs typeface="Verdana"/>
              </a:rPr>
              <a:t>Rao</a:t>
            </a:r>
          </a:p>
          <a:p>
            <a:r>
              <a:rPr lang="en-US" altLang="zh-CN" sz="1700" dirty="0" err="1">
                <a:solidFill>
                  <a:schemeClr val="bg1"/>
                </a:solidFill>
                <a:latin typeface="Verdana"/>
                <a:cs typeface="Verdana"/>
              </a:rPr>
              <a:t>Xuening</a:t>
            </a:r>
            <a:r>
              <a:rPr lang="zh-CN" altLang="en-US" sz="1700" dirty="0">
                <a:solidFill>
                  <a:schemeClr val="bg1"/>
                </a:solidFill>
                <a:latin typeface="Verdana"/>
                <a:cs typeface="Verdana"/>
              </a:rPr>
              <a:t> </a:t>
            </a:r>
            <a:r>
              <a:rPr lang="en-US" altLang="zh-CN" sz="1700" dirty="0">
                <a:solidFill>
                  <a:schemeClr val="bg1"/>
                </a:solidFill>
                <a:latin typeface="Verdana"/>
                <a:cs typeface="Verdana"/>
              </a:rPr>
              <a:t>Zhang</a:t>
            </a:r>
          </a:p>
          <a:p>
            <a:r>
              <a:rPr lang="en-US" altLang="zh-CN" sz="1700" dirty="0" err="1">
                <a:solidFill>
                  <a:schemeClr val="bg1"/>
                </a:solidFill>
                <a:latin typeface="Verdana"/>
                <a:cs typeface="Verdana"/>
              </a:rPr>
              <a:t>Meizhu</a:t>
            </a:r>
            <a:r>
              <a:rPr lang="zh-CN" altLang="en-US" sz="1700" dirty="0">
                <a:solidFill>
                  <a:schemeClr val="bg1"/>
                </a:solidFill>
                <a:latin typeface="Verdana"/>
                <a:cs typeface="Verdana"/>
              </a:rPr>
              <a:t> </a:t>
            </a:r>
            <a:r>
              <a:rPr lang="en-US" altLang="zh-CN" sz="1700" dirty="0">
                <a:solidFill>
                  <a:schemeClr val="bg1"/>
                </a:solidFill>
                <a:latin typeface="Verdana"/>
                <a:cs typeface="Verdana"/>
              </a:rPr>
              <a:t>Wang</a:t>
            </a:r>
            <a:endParaRPr lang="en-US" sz="1700" dirty="0">
              <a:solidFill>
                <a:schemeClr val="bg1"/>
              </a:solidFill>
              <a:latin typeface="Verdana"/>
              <a:cs typeface="Verdana"/>
            </a:endParaRPr>
          </a:p>
        </p:txBody>
      </p:sp>
      <p:sp>
        <p:nvSpPr>
          <p:cNvPr id="4" name="Subtitle 2">
            <a:extLst>
              <a:ext uri="{FF2B5EF4-FFF2-40B4-BE49-F238E27FC236}">
                <a16:creationId xmlns:a16="http://schemas.microsoft.com/office/drawing/2014/main" id="{63AD1771-717B-409B-ADA8-E4F22126CDD4}"/>
              </a:ext>
            </a:extLst>
          </p:cNvPr>
          <p:cNvSpPr txBox="1">
            <a:spLocks/>
          </p:cNvSpPr>
          <p:nvPr/>
        </p:nvSpPr>
        <p:spPr>
          <a:xfrm>
            <a:off x="1293181" y="2932237"/>
            <a:ext cx="6400800" cy="1328057"/>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altLang="zh-CN" sz="1700" dirty="0">
                <a:solidFill>
                  <a:schemeClr val="bg1"/>
                </a:solidFill>
                <a:latin typeface="Verdana"/>
                <a:cs typeface="Verdana"/>
              </a:rPr>
              <a:t>Midterm Presentation</a:t>
            </a:r>
            <a:endParaRPr lang="en-US" sz="1700" dirty="0">
              <a:solidFill>
                <a:schemeClr val="bg1"/>
              </a:solidFill>
              <a:latin typeface="Verdana"/>
              <a:cs typeface="Verdana"/>
            </a:endParaRPr>
          </a:p>
        </p:txBody>
      </p:sp>
    </p:spTree>
    <p:extLst>
      <p:ext uri="{BB962C8B-B14F-4D97-AF65-F5344CB8AC3E}">
        <p14:creationId xmlns:p14="http://schemas.microsoft.com/office/powerpoint/2010/main" val="3696941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400043" y="117469"/>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Distress</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28619" y="1128713"/>
            <a:ext cx="8229600" cy="4525963"/>
          </a:xfrm>
        </p:spPr>
        <p:txBody>
          <a:bodyPr>
            <a:normAutofit/>
          </a:bodyPr>
          <a:lstStyle/>
          <a:p>
            <a:r>
              <a:rPr lang="en-US" sz="2800" dirty="0"/>
              <a:t>Let’s look at the data in 2D after PCA</a:t>
            </a:r>
            <a:endParaRPr lang="en-US" altLang="zh-CN" sz="2600" dirty="0"/>
          </a:p>
        </p:txBody>
      </p:sp>
      <p:pic>
        <p:nvPicPr>
          <p:cNvPr id="5" name="Picture 2">
            <a:extLst>
              <a:ext uri="{FF2B5EF4-FFF2-40B4-BE49-F238E27FC236}">
                <a16:creationId xmlns:a16="http://schemas.microsoft.com/office/drawing/2014/main" id="{760D7B11-0ACC-489C-B5AE-15A6705BE7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786" y="2094897"/>
            <a:ext cx="8702731" cy="3062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9550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85739" y="-53985"/>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Distress</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57200" y="826872"/>
            <a:ext cx="8229600" cy="4525963"/>
          </a:xfrm>
        </p:spPr>
        <p:txBody>
          <a:bodyPr>
            <a:normAutofit lnSpcReduction="10000"/>
          </a:bodyPr>
          <a:lstStyle/>
          <a:p>
            <a:pPr marL="0" indent="0">
              <a:buNone/>
            </a:pPr>
            <a:endParaRPr lang="en-US" altLang="zh-CN" sz="2800" dirty="0"/>
          </a:p>
          <a:p>
            <a:pPr marL="0" indent="0">
              <a:buNone/>
            </a:pPr>
            <a:endParaRPr lang="en-US" altLang="zh-CN" sz="2800" dirty="0"/>
          </a:p>
          <a:p>
            <a:pPr marL="0" indent="0">
              <a:buNone/>
            </a:pPr>
            <a:r>
              <a:rPr lang="en-US" altLang="zh-CN" sz="2800" i="1" dirty="0"/>
              <a:t>Spearman</a:t>
            </a:r>
            <a:r>
              <a:rPr lang="zh-CN" altLang="en-US" sz="2800" i="1" dirty="0"/>
              <a:t> </a:t>
            </a:r>
            <a:endParaRPr lang="en-US" altLang="zh-CN" sz="2800" i="1" dirty="0"/>
          </a:p>
          <a:p>
            <a:pPr marL="0" indent="0">
              <a:buNone/>
            </a:pPr>
            <a:r>
              <a:rPr lang="en-US" altLang="zh-CN" sz="2800" i="1" dirty="0"/>
              <a:t>Correlation</a:t>
            </a:r>
            <a:r>
              <a:rPr lang="zh-CN" altLang="en-US" sz="2800" i="1" dirty="0"/>
              <a:t> </a:t>
            </a:r>
            <a:endParaRPr lang="en-US" altLang="zh-CN" sz="2800" i="1" dirty="0"/>
          </a:p>
          <a:p>
            <a:pPr marL="0" indent="0">
              <a:buNone/>
            </a:pPr>
            <a:r>
              <a:rPr lang="en-US" altLang="zh-CN" sz="2800" i="1" dirty="0"/>
              <a:t>Matrix Analysis:</a:t>
            </a:r>
          </a:p>
          <a:p>
            <a:pPr marL="0" indent="0">
              <a:buNone/>
            </a:pPr>
            <a:r>
              <a:rPr lang="en-US" altLang="zh-CN" sz="2800" i="1" dirty="0"/>
              <a:t>-patient distress</a:t>
            </a:r>
          </a:p>
          <a:p>
            <a:pPr marL="0" indent="0">
              <a:buNone/>
            </a:pPr>
            <a:r>
              <a:rPr lang="en-US" altLang="zh-CN" sz="2800" i="1" dirty="0"/>
              <a:t>-age</a:t>
            </a:r>
          </a:p>
          <a:p>
            <a:pPr marL="0" indent="0">
              <a:buNone/>
            </a:pPr>
            <a:r>
              <a:rPr lang="en-US" altLang="zh-CN" sz="2800" i="1" dirty="0"/>
              <a:t>-gender</a:t>
            </a:r>
          </a:p>
          <a:p>
            <a:pPr marL="0" indent="0">
              <a:buNone/>
            </a:pPr>
            <a:r>
              <a:rPr lang="en-US" altLang="zh-CN" sz="2600" i="1" dirty="0"/>
              <a:t>…</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1459" r="14584" b="10000"/>
          <a:stretch/>
        </p:blipFill>
        <p:spPr>
          <a:xfrm>
            <a:off x="3048496" y="687778"/>
            <a:ext cx="5962339" cy="5482444"/>
          </a:xfrm>
          <a:prstGeom prst="rect">
            <a:avLst/>
          </a:prstGeom>
        </p:spPr>
      </p:pic>
    </p:spTree>
    <p:extLst>
      <p:ext uri="{BB962C8B-B14F-4D97-AF65-F5344CB8AC3E}">
        <p14:creationId xmlns:p14="http://schemas.microsoft.com/office/powerpoint/2010/main" val="110439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400043" y="117469"/>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Distress</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28619" y="1085849"/>
            <a:ext cx="8229600" cy="4525963"/>
          </a:xfrm>
        </p:spPr>
        <p:txBody>
          <a:bodyPr>
            <a:normAutofit/>
          </a:bodyPr>
          <a:lstStyle/>
          <a:p>
            <a:pPr marL="0" indent="0">
              <a:buNone/>
            </a:pPr>
            <a:r>
              <a:rPr lang="zh-CN" altLang="en-US" sz="2800" dirty="0"/>
              <a:t>              </a:t>
            </a:r>
            <a:r>
              <a:rPr lang="en-US" sz="2800" dirty="0"/>
              <a:t>Algorithms</a:t>
            </a:r>
            <a:r>
              <a:rPr lang="zh-CN" altLang="en-US" sz="2800" dirty="0"/>
              <a:t> </a:t>
            </a:r>
            <a:r>
              <a:rPr lang="en-US" altLang="zh-CN" sz="2800" dirty="0"/>
              <a:t>Overview</a:t>
            </a:r>
            <a:endParaRPr lang="en-US" sz="2800" spc="-4" dirty="0"/>
          </a:p>
          <a:p>
            <a:r>
              <a:rPr lang="en-US" altLang="zh-CN" sz="2800" spc="-4" dirty="0">
                <a:latin typeface="Calibri" charset="0"/>
                <a:ea typeface="Calibri" charset="0"/>
                <a:cs typeface="Calibri" charset="0"/>
              </a:rPr>
              <a:t>I</a:t>
            </a:r>
            <a:r>
              <a:rPr lang="en-US" altLang="zh-CN" sz="2600" dirty="0">
                <a:latin typeface="Calibri" charset="0"/>
                <a:ea typeface="Calibri" charset="0"/>
                <a:cs typeface="Calibri" charset="0"/>
              </a:rPr>
              <a:t>mplemented through </a:t>
            </a:r>
            <a:r>
              <a:rPr lang="en-US" altLang="zh-CN" sz="2600" dirty="0" err="1">
                <a:latin typeface="Calibri" charset="0"/>
                <a:ea typeface="Calibri" charset="0"/>
                <a:cs typeface="Calibri" charset="0"/>
              </a:rPr>
              <a:t>scikit</a:t>
            </a:r>
            <a:r>
              <a:rPr lang="en-US" altLang="zh-CN" sz="2600" dirty="0">
                <a:latin typeface="Calibri" charset="0"/>
                <a:ea typeface="Calibri" charset="0"/>
                <a:cs typeface="Calibri" charset="0"/>
              </a:rPr>
              <a:t>-learn and imbalance-learn</a:t>
            </a:r>
            <a:r>
              <a:rPr lang="zh-CN" altLang="en-US" sz="2600" dirty="0">
                <a:latin typeface="Calibri" charset="0"/>
                <a:ea typeface="Calibri" charset="0"/>
                <a:cs typeface="Calibri" charset="0"/>
              </a:rPr>
              <a:t> </a:t>
            </a:r>
            <a:r>
              <a:rPr lang="en-US" altLang="zh-CN" sz="2600" dirty="0">
                <a:latin typeface="Calibri" charset="0"/>
                <a:ea typeface="Calibri" charset="0"/>
                <a:cs typeface="Calibri" charset="0"/>
              </a:rPr>
              <a:t>several classical machine learning methods, including </a:t>
            </a:r>
            <a:r>
              <a:rPr lang="en-US" altLang="zh-CN" sz="2600" i="1" u="sng" dirty="0">
                <a:latin typeface="Calibri" charset="0"/>
                <a:ea typeface="Calibri" charset="0"/>
                <a:cs typeface="Calibri" charset="0"/>
              </a:rPr>
              <a:t>Logistic Regression</a:t>
            </a:r>
            <a:r>
              <a:rPr lang="en-US" altLang="zh-CN" sz="2600" dirty="0">
                <a:latin typeface="Calibri" charset="0"/>
                <a:ea typeface="Calibri" charset="0"/>
                <a:cs typeface="Calibri" charset="0"/>
              </a:rPr>
              <a:t>,</a:t>
            </a:r>
            <a:r>
              <a:rPr lang="en-US" altLang="zh-CN" sz="2600" i="1" u="sng" dirty="0">
                <a:latin typeface="Calibri" charset="0"/>
                <a:ea typeface="Calibri" charset="0"/>
                <a:cs typeface="Calibri" charset="0"/>
              </a:rPr>
              <a:t> KNN Classifier</a:t>
            </a:r>
            <a:r>
              <a:rPr lang="en-US" altLang="zh-CN" sz="2600" dirty="0">
                <a:latin typeface="Calibri" charset="0"/>
                <a:ea typeface="Calibri" charset="0"/>
                <a:cs typeface="Calibri" charset="0"/>
              </a:rPr>
              <a:t>, </a:t>
            </a:r>
            <a:r>
              <a:rPr lang="en-US" altLang="zh-CN" sz="2600" i="1" u="sng" dirty="0">
                <a:latin typeface="Calibri" charset="0"/>
                <a:ea typeface="Calibri" charset="0"/>
                <a:cs typeface="Calibri" charset="0"/>
              </a:rPr>
              <a:t>Ada Boost</a:t>
            </a:r>
            <a:r>
              <a:rPr lang="en-US" altLang="zh-CN" sz="2600" i="1" dirty="0">
                <a:latin typeface="Calibri" charset="0"/>
                <a:ea typeface="Calibri" charset="0"/>
                <a:cs typeface="Calibri" charset="0"/>
              </a:rPr>
              <a:t>,</a:t>
            </a:r>
            <a:r>
              <a:rPr lang="zh-CN" altLang="en-US" sz="2600" i="1" dirty="0">
                <a:latin typeface="Calibri" charset="0"/>
                <a:ea typeface="Calibri" charset="0"/>
                <a:cs typeface="Calibri" charset="0"/>
              </a:rPr>
              <a:t> </a:t>
            </a:r>
            <a:r>
              <a:rPr lang="en-US" altLang="zh-CN" sz="2600" dirty="0">
                <a:latin typeface="Calibri" charset="0"/>
                <a:ea typeface="Calibri" charset="0"/>
                <a:cs typeface="Calibri" charset="0"/>
              </a:rPr>
              <a:t>an ensemble tree learning algorithm, </a:t>
            </a:r>
            <a:r>
              <a:rPr lang="en-US" altLang="zh-CN" sz="2600" i="1" u="sng" dirty="0">
                <a:latin typeface="Calibri" charset="0"/>
                <a:ea typeface="Calibri" charset="0"/>
                <a:cs typeface="Calibri" charset="0"/>
              </a:rPr>
              <a:t>Random Forest</a:t>
            </a:r>
            <a:r>
              <a:rPr lang="en-US" altLang="zh-CN" sz="2600" i="1" dirty="0">
                <a:latin typeface="Calibri" charset="0"/>
                <a:ea typeface="Calibri" charset="0"/>
                <a:cs typeface="Calibri" charset="0"/>
              </a:rPr>
              <a:t> </a:t>
            </a:r>
            <a:r>
              <a:rPr lang="en-US" altLang="zh-CN" sz="2600" dirty="0">
                <a:latin typeface="Calibri" charset="0"/>
                <a:ea typeface="Calibri" charset="0"/>
                <a:cs typeface="Calibri" charset="0"/>
              </a:rPr>
              <a:t>and </a:t>
            </a:r>
            <a:r>
              <a:rPr lang="en-US" altLang="zh-CN" sz="2600" i="1" u="sng" dirty="0">
                <a:latin typeface="Calibri" charset="0"/>
                <a:ea typeface="Calibri" charset="0"/>
                <a:cs typeface="Calibri" charset="0"/>
              </a:rPr>
              <a:t>Support Vectors Machine</a:t>
            </a:r>
            <a:r>
              <a:rPr lang="en-US" altLang="zh-CN" sz="2600" dirty="0">
                <a:latin typeface="Calibri" charset="0"/>
                <a:ea typeface="Calibri" charset="0"/>
                <a:cs typeface="Calibri" charset="0"/>
              </a:rPr>
              <a:t>.</a:t>
            </a:r>
          </a:p>
          <a:p>
            <a:endParaRPr lang="en-US" altLang="zh-CN" sz="2800" spc="-4" dirty="0"/>
          </a:p>
          <a:p>
            <a:pPr marL="0" indent="0">
              <a:spcBef>
                <a:spcPts val="398"/>
              </a:spcBef>
              <a:buNone/>
            </a:pPr>
            <a:endParaRPr lang="en-US" sz="2600" dirty="0"/>
          </a:p>
          <a:p>
            <a:endParaRPr lang="en-US" altLang="zh-CN" sz="2800" spc="-4" dirty="0"/>
          </a:p>
        </p:txBody>
      </p:sp>
      <p:pic>
        <p:nvPicPr>
          <p:cNvPr id="11" name="Picture 10" descr="A close up of a map&#10;&#10;Description automatically generated">
            <a:extLst>
              <a:ext uri="{FF2B5EF4-FFF2-40B4-BE49-F238E27FC236}">
                <a16:creationId xmlns:a16="http://schemas.microsoft.com/office/drawing/2014/main" id="{DCB8D55A-C4F4-45BD-944C-F50C520C2B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489" y="3812002"/>
            <a:ext cx="4471695" cy="2255840"/>
          </a:xfrm>
          <a:prstGeom prst="rect">
            <a:avLst/>
          </a:prstGeom>
        </p:spPr>
      </p:pic>
      <p:pic>
        <p:nvPicPr>
          <p:cNvPr id="13" name="Picture 12" descr="A close up of a logo&#10;&#10;Description automatically generated">
            <a:extLst>
              <a:ext uri="{FF2B5EF4-FFF2-40B4-BE49-F238E27FC236}">
                <a16:creationId xmlns:a16="http://schemas.microsoft.com/office/drawing/2014/main" id="{8C431C0F-25DC-449A-8D92-0CFCB3D733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84416" y="3802071"/>
            <a:ext cx="2257426" cy="2197228"/>
          </a:xfrm>
          <a:prstGeom prst="rect">
            <a:avLst/>
          </a:prstGeom>
        </p:spPr>
      </p:pic>
      <p:pic>
        <p:nvPicPr>
          <p:cNvPr id="14" name="Picture 13" descr="A close up of a logo&#10;&#10;Description automatically generated">
            <a:extLst>
              <a:ext uri="{FF2B5EF4-FFF2-40B4-BE49-F238E27FC236}">
                <a16:creationId xmlns:a16="http://schemas.microsoft.com/office/drawing/2014/main" id="{C2E348CC-47CD-42BD-889D-37A9931C82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467" y="968275"/>
            <a:ext cx="1085656" cy="584388"/>
          </a:xfrm>
          <a:prstGeom prst="rect">
            <a:avLst/>
          </a:prstGeom>
        </p:spPr>
      </p:pic>
      <p:sp>
        <p:nvSpPr>
          <p:cNvPr id="15" name="TextBox 14">
            <a:extLst>
              <a:ext uri="{FF2B5EF4-FFF2-40B4-BE49-F238E27FC236}">
                <a16:creationId xmlns:a16="http://schemas.microsoft.com/office/drawing/2014/main" id="{DC9BCFF9-BFB0-4F20-91E9-5E78E2E52AC8}"/>
              </a:ext>
            </a:extLst>
          </p:cNvPr>
          <p:cNvSpPr txBox="1"/>
          <p:nvPr/>
        </p:nvSpPr>
        <p:spPr>
          <a:xfrm>
            <a:off x="270882" y="3897740"/>
            <a:ext cx="825759" cy="646331"/>
          </a:xfrm>
          <a:prstGeom prst="rect">
            <a:avLst/>
          </a:prstGeom>
          <a:noFill/>
        </p:spPr>
        <p:txBody>
          <a:bodyPr wrap="square" rtlCol="0">
            <a:spAutoFit/>
          </a:bodyPr>
          <a:lstStyle/>
          <a:p>
            <a:r>
              <a:rPr lang="en-US" sz="1200" dirty="0"/>
              <a:t>e.g. Random Forest</a:t>
            </a:r>
          </a:p>
        </p:txBody>
      </p:sp>
      <p:sp>
        <p:nvSpPr>
          <p:cNvPr id="16" name="TextBox 15">
            <a:extLst>
              <a:ext uri="{FF2B5EF4-FFF2-40B4-BE49-F238E27FC236}">
                <a16:creationId xmlns:a16="http://schemas.microsoft.com/office/drawing/2014/main" id="{430319D1-889A-4ADF-9C50-2C6DB8B0A721}"/>
              </a:ext>
            </a:extLst>
          </p:cNvPr>
          <p:cNvSpPr txBox="1"/>
          <p:nvPr/>
        </p:nvSpPr>
        <p:spPr>
          <a:xfrm>
            <a:off x="5225168" y="3837829"/>
            <a:ext cx="825759" cy="461665"/>
          </a:xfrm>
          <a:prstGeom prst="rect">
            <a:avLst/>
          </a:prstGeom>
          <a:noFill/>
        </p:spPr>
        <p:txBody>
          <a:bodyPr wrap="square" rtlCol="0">
            <a:spAutoFit/>
          </a:bodyPr>
          <a:lstStyle/>
          <a:p>
            <a:r>
              <a:rPr lang="en-US" sz="1200" dirty="0"/>
              <a:t>e.g. </a:t>
            </a:r>
          </a:p>
          <a:p>
            <a:r>
              <a:rPr lang="en-US" sz="1200" dirty="0"/>
              <a:t>SVM</a:t>
            </a:r>
          </a:p>
        </p:txBody>
      </p:sp>
    </p:spTree>
    <p:extLst>
      <p:ext uri="{BB962C8B-B14F-4D97-AF65-F5344CB8AC3E}">
        <p14:creationId xmlns:p14="http://schemas.microsoft.com/office/powerpoint/2010/main" val="20395360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28" name="Picture 27" descr="A screenshot of a cell phone&#10;&#10;Description automatically generated">
            <a:extLst>
              <a:ext uri="{FF2B5EF4-FFF2-40B4-BE49-F238E27FC236}">
                <a16:creationId xmlns:a16="http://schemas.microsoft.com/office/drawing/2014/main" id="{CB19909B-49EC-415C-9AD4-0C2542A7E3A6}"/>
              </a:ext>
            </a:extLst>
          </p:cNvPr>
          <p:cNvPicPr>
            <a:picLocks noChangeAspect="1"/>
          </p:cNvPicPr>
          <p:nvPr/>
        </p:nvPicPr>
        <p:blipFill rotWithShape="1">
          <a:blip r:embed="rId3"/>
          <a:srcRect l="3855" t="3361" r="1528" b="3480"/>
          <a:stretch/>
        </p:blipFill>
        <p:spPr>
          <a:xfrm>
            <a:off x="3966873" y="877829"/>
            <a:ext cx="5177128" cy="5265795"/>
          </a:xfrm>
          <a:prstGeom prst="rect">
            <a:avLst/>
          </a:prstGeom>
        </p:spPr>
      </p:pic>
      <p:sp>
        <p:nvSpPr>
          <p:cNvPr id="8" name="Title 1"/>
          <p:cNvSpPr>
            <a:spLocks noGrp="1"/>
          </p:cNvSpPr>
          <p:nvPr>
            <p:ph type="title"/>
          </p:nvPr>
        </p:nvSpPr>
        <p:spPr>
          <a:xfrm>
            <a:off x="257164" y="247008"/>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Distress</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257164" y="1364583"/>
            <a:ext cx="8229600" cy="2399024"/>
          </a:xfrm>
        </p:spPr>
        <p:txBody>
          <a:bodyPr>
            <a:normAutofit/>
          </a:bodyPr>
          <a:lstStyle/>
          <a:p>
            <a:r>
              <a:rPr lang="en-US" sz="2800" dirty="0"/>
              <a:t>Grid Search for Model Selection (5-fold CV)</a:t>
            </a:r>
          </a:p>
          <a:p>
            <a:endParaRPr lang="en-US" altLang="zh-CN" sz="2800" spc="-4" dirty="0"/>
          </a:p>
          <a:p>
            <a:pPr marL="0" indent="0">
              <a:spcBef>
                <a:spcPts val="398"/>
              </a:spcBef>
              <a:buNone/>
            </a:pPr>
            <a:endParaRPr lang="en-US" sz="2600" dirty="0"/>
          </a:p>
          <a:p>
            <a:endParaRPr lang="en-US" altLang="zh-CN" sz="2800" spc="-4" dirty="0"/>
          </a:p>
        </p:txBody>
      </p:sp>
      <p:sp>
        <p:nvSpPr>
          <p:cNvPr id="29" name="Arrow: Right 16">
            <a:extLst>
              <a:ext uri="{FF2B5EF4-FFF2-40B4-BE49-F238E27FC236}">
                <a16:creationId xmlns:a16="http://schemas.microsoft.com/office/drawing/2014/main" id="{990E8178-903D-4857-9C0B-7186A174FDCC}"/>
              </a:ext>
            </a:extLst>
          </p:cNvPr>
          <p:cNvSpPr/>
          <p:nvPr/>
        </p:nvSpPr>
        <p:spPr>
          <a:xfrm rot="16000147">
            <a:off x="4088112" y="2696427"/>
            <a:ext cx="936999" cy="45719"/>
          </a:xfrm>
          <a:prstGeom prst="rightArrow">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0">
            <a:extLst>
              <a:ext uri="{FF2B5EF4-FFF2-40B4-BE49-F238E27FC236}">
                <a16:creationId xmlns:a16="http://schemas.microsoft.com/office/drawing/2014/main" id="{DE5AA0AE-D476-41E2-860E-A9B3E5AD386A}"/>
              </a:ext>
            </a:extLst>
          </p:cNvPr>
          <p:cNvSpPr/>
          <p:nvPr/>
        </p:nvSpPr>
        <p:spPr>
          <a:xfrm rot="16000147">
            <a:off x="4126076" y="3809054"/>
            <a:ext cx="1032400" cy="45719"/>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32" name="Arrow: Right 18">
            <a:extLst>
              <a:ext uri="{FF2B5EF4-FFF2-40B4-BE49-F238E27FC236}">
                <a16:creationId xmlns:a16="http://schemas.microsoft.com/office/drawing/2014/main" id="{1E0D376A-F47D-4A84-8A92-D5CB4D59473F}"/>
              </a:ext>
            </a:extLst>
          </p:cNvPr>
          <p:cNvSpPr/>
          <p:nvPr/>
        </p:nvSpPr>
        <p:spPr>
          <a:xfrm rot="4690396">
            <a:off x="4569491" y="4601003"/>
            <a:ext cx="251195" cy="53235"/>
          </a:xfrm>
          <a:prstGeom prst="rightArrow">
            <a:avLst/>
          </a:prstGeom>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Right 12">
            <a:extLst>
              <a:ext uri="{FF2B5EF4-FFF2-40B4-BE49-F238E27FC236}">
                <a16:creationId xmlns:a16="http://schemas.microsoft.com/office/drawing/2014/main" id="{B8B02B08-9B4E-4638-BD5D-E3E6EED37FE1}"/>
              </a:ext>
            </a:extLst>
          </p:cNvPr>
          <p:cNvSpPr/>
          <p:nvPr/>
        </p:nvSpPr>
        <p:spPr>
          <a:xfrm rot="4690396">
            <a:off x="4526305" y="5110083"/>
            <a:ext cx="516811" cy="45719"/>
          </a:xfrm>
          <a:prstGeom prst="rightArrow">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17">
            <a:extLst>
              <a:ext uri="{FF2B5EF4-FFF2-40B4-BE49-F238E27FC236}">
                <a16:creationId xmlns:a16="http://schemas.microsoft.com/office/drawing/2014/main" id="{1BC9C71C-4118-4432-9F47-4BBD6C2184A2}"/>
              </a:ext>
            </a:extLst>
          </p:cNvPr>
          <p:cNvSpPr/>
          <p:nvPr/>
        </p:nvSpPr>
        <p:spPr>
          <a:xfrm rot="21180999" flipV="1">
            <a:off x="5118663" y="5515215"/>
            <a:ext cx="605104" cy="45719"/>
          </a:xfrm>
          <a:prstGeom prst="rightArrow">
            <a:avLst/>
          </a:prstGeom>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Arrow: Right 15">
            <a:extLst>
              <a:ext uri="{FF2B5EF4-FFF2-40B4-BE49-F238E27FC236}">
                <a16:creationId xmlns:a16="http://schemas.microsoft.com/office/drawing/2014/main" id="{160882CD-F289-4719-8E8E-A5C25652C91A}"/>
              </a:ext>
            </a:extLst>
          </p:cNvPr>
          <p:cNvSpPr/>
          <p:nvPr/>
        </p:nvSpPr>
        <p:spPr>
          <a:xfrm rot="21180999" flipV="1">
            <a:off x="5863777" y="5317423"/>
            <a:ext cx="2159663" cy="61015"/>
          </a:xfrm>
          <a:prstGeom prst="rightArrow">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473719" y="2208609"/>
            <a:ext cx="3798324" cy="3139321"/>
          </a:xfrm>
          <a:prstGeom prst="rect">
            <a:avLst/>
          </a:prstGeom>
          <a:noFill/>
        </p:spPr>
        <p:txBody>
          <a:bodyPr wrap="square" rtlCol="0">
            <a:spAutoFit/>
          </a:bodyPr>
          <a:lstStyle/>
          <a:p>
            <a:r>
              <a:rPr lang="en-US" sz="2000" dirty="0"/>
              <a:t>Green arrow means increase in accuracy and Red means decrease. Thus we see if we blindly increase number of estimators(trees)or the max depth of trees, in other words, increase the complexity, the model will </a:t>
            </a:r>
            <a:r>
              <a:rPr lang="en-US" sz="2000" dirty="0" err="1"/>
              <a:t>overfit</a:t>
            </a:r>
            <a:r>
              <a:rPr lang="en-US" sz="2000" dirty="0"/>
              <a:t>. Thus we need to grid search in order to find optimal models.</a:t>
            </a:r>
          </a:p>
          <a:p>
            <a:endParaRPr lang="en-US" dirty="0"/>
          </a:p>
        </p:txBody>
      </p:sp>
    </p:spTree>
    <p:extLst>
      <p:ext uri="{BB962C8B-B14F-4D97-AF65-F5344CB8AC3E}">
        <p14:creationId xmlns:p14="http://schemas.microsoft.com/office/powerpoint/2010/main" val="764316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57164" y="247008"/>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Distress</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257164" y="1364583"/>
            <a:ext cx="8229600" cy="2399024"/>
          </a:xfrm>
        </p:spPr>
        <p:txBody>
          <a:bodyPr>
            <a:normAutofit fontScale="92500"/>
          </a:bodyPr>
          <a:lstStyle/>
          <a:p>
            <a:r>
              <a:rPr lang="en-US" sz="2800" dirty="0"/>
              <a:t>CV Results for models tested (on ~300 data points)</a:t>
            </a:r>
          </a:p>
          <a:p>
            <a:endParaRPr lang="en-US" sz="2800" dirty="0"/>
          </a:p>
          <a:p>
            <a:endParaRPr lang="en-US" sz="2800" dirty="0"/>
          </a:p>
          <a:p>
            <a:endParaRPr lang="en-US" sz="2800" dirty="0"/>
          </a:p>
          <a:p>
            <a:r>
              <a:rPr lang="en-US" sz="2800" dirty="0"/>
              <a:t>Test Results for selected models (on ~100 data points)</a:t>
            </a:r>
          </a:p>
          <a:p>
            <a:endParaRPr lang="en-US" sz="2800" dirty="0"/>
          </a:p>
          <a:p>
            <a:endParaRPr lang="en-US" altLang="zh-CN" sz="2800" spc="-4" dirty="0"/>
          </a:p>
          <a:p>
            <a:pPr marL="0" indent="0">
              <a:spcBef>
                <a:spcPts val="398"/>
              </a:spcBef>
              <a:buNone/>
            </a:pPr>
            <a:endParaRPr lang="en-US" sz="2600" dirty="0"/>
          </a:p>
          <a:p>
            <a:endParaRPr lang="en-US" altLang="zh-CN" sz="2800" spc="-4" dirty="0"/>
          </a:p>
        </p:txBody>
      </p:sp>
      <p:graphicFrame>
        <p:nvGraphicFramePr>
          <p:cNvPr id="2" name="Table 4">
            <a:extLst>
              <a:ext uri="{FF2B5EF4-FFF2-40B4-BE49-F238E27FC236}">
                <a16:creationId xmlns:a16="http://schemas.microsoft.com/office/drawing/2014/main" id="{5881C586-F414-497D-90B3-656FFCA97C5F}"/>
              </a:ext>
            </a:extLst>
          </p:cNvPr>
          <p:cNvGraphicFramePr>
            <a:graphicFrameLocks noGrp="1"/>
          </p:cNvGraphicFramePr>
          <p:nvPr>
            <p:extLst>
              <p:ext uri="{D42A27DB-BD31-4B8C-83A1-F6EECF244321}">
                <p14:modId xmlns:p14="http://schemas.microsoft.com/office/powerpoint/2010/main" val="2333527438"/>
              </p:ext>
            </p:extLst>
          </p:nvPr>
        </p:nvGraphicFramePr>
        <p:xfrm>
          <a:off x="870012" y="1794282"/>
          <a:ext cx="7417487" cy="1229523"/>
        </p:xfrm>
        <a:graphic>
          <a:graphicData uri="http://schemas.openxmlformats.org/drawingml/2006/table">
            <a:tbl>
              <a:tblPr firstRow="1" bandRow="1">
                <a:tableStyleId>{5C22544A-7EE6-4342-B048-85BDC9FD1C3A}</a:tableStyleId>
              </a:tblPr>
              <a:tblGrid>
                <a:gridCol w="1573022">
                  <a:extLst>
                    <a:ext uri="{9D8B030D-6E8A-4147-A177-3AD203B41FA5}">
                      <a16:colId xmlns:a16="http://schemas.microsoft.com/office/drawing/2014/main" val="1025248197"/>
                    </a:ext>
                  </a:extLst>
                </a:gridCol>
                <a:gridCol w="1168893">
                  <a:extLst>
                    <a:ext uri="{9D8B030D-6E8A-4147-A177-3AD203B41FA5}">
                      <a16:colId xmlns:a16="http://schemas.microsoft.com/office/drawing/2014/main" val="1614339522"/>
                    </a:ext>
                  </a:extLst>
                </a:gridCol>
                <a:gridCol w="1168893">
                  <a:extLst>
                    <a:ext uri="{9D8B030D-6E8A-4147-A177-3AD203B41FA5}">
                      <a16:colId xmlns:a16="http://schemas.microsoft.com/office/drawing/2014/main" val="1349735527"/>
                    </a:ext>
                  </a:extLst>
                </a:gridCol>
                <a:gridCol w="1168893">
                  <a:extLst>
                    <a:ext uri="{9D8B030D-6E8A-4147-A177-3AD203B41FA5}">
                      <a16:colId xmlns:a16="http://schemas.microsoft.com/office/drawing/2014/main" val="3190514233"/>
                    </a:ext>
                  </a:extLst>
                </a:gridCol>
                <a:gridCol w="1168893">
                  <a:extLst>
                    <a:ext uri="{9D8B030D-6E8A-4147-A177-3AD203B41FA5}">
                      <a16:colId xmlns:a16="http://schemas.microsoft.com/office/drawing/2014/main" val="2021056016"/>
                    </a:ext>
                  </a:extLst>
                </a:gridCol>
                <a:gridCol w="1168893">
                  <a:extLst>
                    <a:ext uri="{9D8B030D-6E8A-4147-A177-3AD203B41FA5}">
                      <a16:colId xmlns:a16="http://schemas.microsoft.com/office/drawing/2014/main" val="646392182"/>
                    </a:ext>
                  </a:extLst>
                </a:gridCol>
              </a:tblGrid>
              <a:tr h="375097">
                <a:tc>
                  <a:txBody>
                    <a:bodyPr/>
                    <a:lstStyle/>
                    <a:p>
                      <a:endParaRPr lang="en-US" dirty="0"/>
                    </a:p>
                  </a:txBody>
                  <a:tcPr/>
                </a:tc>
                <a:tc>
                  <a:txBody>
                    <a:bodyPr/>
                    <a:lstStyle/>
                    <a:p>
                      <a:r>
                        <a:rPr lang="en-US" altLang="zh-CN" dirty="0"/>
                        <a:t>RF</a:t>
                      </a:r>
                      <a:endParaRPr lang="en-US" dirty="0"/>
                    </a:p>
                  </a:txBody>
                  <a:tcPr/>
                </a:tc>
                <a:tc>
                  <a:txBody>
                    <a:bodyPr/>
                    <a:lstStyle/>
                    <a:p>
                      <a:r>
                        <a:rPr lang="en-US" altLang="zh-CN" dirty="0"/>
                        <a:t>SVC</a:t>
                      </a:r>
                      <a:endParaRPr lang="en-US" dirty="0"/>
                    </a:p>
                  </a:txBody>
                  <a:tcPr/>
                </a:tc>
                <a:tc>
                  <a:txBody>
                    <a:bodyPr/>
                    <a:lstStyle/>
                    <a:p>
                      <a:r>
                        <a:rPr lang="en-US" altLang="zh-CN" dirty="0"/>
                        <a:t>Logistic</a:t>
                      </a:r>
                      <a:endParaRPr lang="en-US" dirty="0"/>
                    </a:p>
                  </a:txBody>
                  <a:tcPr/>
                </a:tc>
                <a:tc>
                  <a:txBody>
                    <a:bodyPr/>
                    <a:lstStyle/>
                    <a:p>
                      <a:r>
                        <a:rPr lang="en-US" altLang="zh-CN" dirty="0"/>
                        <a:t>KNN</a:t>
                      </a:r>
                      <a:endParaRPr lang="en-US" dirty="0"/>
                    </a:p>
                  </a:txBody>
                  <a:tcPr/>
                </a:tc>
                <a:tc>
                  <a:txBody>
                    <a:bodyPr/>
                    <a:lstStyle/>
                    <a:p>
                      <a:r>
                        <a:rPr lang="en-US" altLang="zh-CN" dirty="0" err="1"/>
                        <a:t>Adaboost</a:t>
                      </a:r>
                      <a:endParaRPr lang="en-US" dirty="0"/>
                    </a:p>
                  </a:txBody>
                  <a:tcPr/>
                </a:tc>
                <a:extLst>
                  <a:ext uri="{0D108BD9-81ED-4DB2-BD59-A6C34878D82A}">
                    <a16:rowId xmlns:a16="http://schemas.microsoft.com/office/drawing/2014/main" val="4214150575"/>
                  </a:ext>
                </a:extLst>
              </a:tr>
              <a:tr h="279238">
                <a:tc>
                  <a:txBody>
                    <a:bodyPr/>
                    <a:lstStyle/>
                    <a:p>
                      <a:r>
                        <a:rPr lang="en-US" dirty="0"/>
                        <a:t>Avg Accuracy</a:t>
                      </a:r>
                    </a:p>
                  </a:txBody>
                  <a:tcPr/>
                </a:tc>
                <a:tc>
                  <a:txBody>
                    <a:bodyPr/>
                    <a:lstStyle/>
                    <a:p>
                      <a:r>
                        <a:rPr lang="en-US" altLang="zh-CN" dirty="0"/>
                        <a:t>0.698</a:t>
                      </a:r>
                      <a:endParaRPr lang="en-US" dirty="0"/>
                    </a:p>
                  </a:txBody>
                  <a:tcPr/>
                </a:tc>
                <a:tc>
                  <a:txBody>
                    <a:bodyPr/>
                    <a:lstStyle/>
                    <a:p>
                      <a:r>
                        <a:rPr lang="en-US" altLang="zh-CN" dirty="0"/>
                        <a:t>0.67</a:t>
                      </a:r>
                      <a:endParaRPr lang="en-US" dirty="0"/>
                    </a:p>
                  </a:txBody>
                  <a:tcPr/>
                </a:tc>
                <a:tc>
                  <a:txBody>
                    <a:bodyPr/>
                    <a:lstStyle/>
                    <a:p>
                      <a:r>
                        <a:rPr lang="en-US" altLang="zh-CN" dirty="0"/>
                        <a:t>0.61</a:t>
                      </a:r>
                      <a:endParaRPr lang="en-US" dirty="0"/>
                    </a:p>
                  </a:txBody>
                  <a:tcPr/>
                </a:tc>
                <a:tc>
                  <a:txBody>
                    <a:bodyPr/>
                    <a:lstStyle/>
                    <a:p>
                      <a:r>
                        <a:rPr lang="en-US" altLang="zh-CN" dirty="0"/>
                        <a:t>0.62</a:t>
                      </a:r>
                      <a:endParaRPr lang="en-US" dirty="0"/>
                    </a:p>
                  </a:txBody>
                  <a:tcPr/>
                </a:tc>
                <a:tc>
                  <a:txBody>
                    <a:bodyPr/>
                    <a:lstStyle/>
                    <a:p>
                      <a:r>
                        <a:rPr lang="en-US" altLang="zh-CN" dirty="0"/>
                        <a:t>0.63</a:t>
                      </a:r>
                      <a:endParaRPr lang="en-US" dirty="0"/>
                    </a:p>
                  </a:txBody>
                  <a:tcPr/>
                </a:tc>
                <a:extLst>
                  <a:ext uri="{0D108BD9-81ED-4DB2-BD59-A6C34878D82A}">
                    <a16:rowId xmlns:a16="http://schemas.microsoft.com/office/drawing/2014/main" val="1474820907"/>
                  </a:ext>
                </a:extLst>
              </a:tr>
              <a:tr h="488666">
                <a:tc>
                  <a:txBody>
                    <a:bodyPr/>
                    <a:lstStyle/>
                    <a:p>
                      <a:r>
                        <a:rPr lang="en-US" dirty="0"/>
                        <a:t>Combinations </a:t>
                      </a:r>
                    </a:p>
                  </a:txBody>
                  <a:tcPr/>
                </a:tc>
                <a:tc>
                  <a:txBody>
                    <a:bodyPr/>
                    <a:lstStyle/>
                    <a:p>
                      <a:r>
                        <a:rPr lang="en-US" dirty="0"/>
                        <a:t>135000</a:t>
                      </a:r>
                    </a:p>
                  </a:txBody>
                  <a:tcPr/>
                </a:tc>
                <a:tc>
                  <a:txBody>
                    <a:bodyPr/>
                    <a:lstStyle/>
                    <a:p>
                      <a:r>
                        <a:rPr lang="en-US" dirty="0"/>
                        <a:t>44955</a:t>
                      </a:r>
                    </a:p>
                  </a:txBody>
                  <a:tcPr/>
                </a:tc>
                <a:tc>
                  <a:txBody>
                    <a:bodyPr/>
                    <a:lstStyle/>
                    <a:p>
                      <a:r>
                        <a:rPr lang="en-US" dirty="0"/>
                        <a:t>4205</a:t>
                      </a:r>
                    </a:p>
                  </a:txBody>
                  <a:tcPr/>
                </a:tc>
                <a:tc>
                  <a:txBody>
                    <a:bodyPr/>
                    <a:lstStyle/>
                    <a:p>
                      <a:r>
                        <a:rPr lang="en-US" dirty="0"/>
                        <a:t>1500</a:t>
                      </a:r>
                    </a:p>
                  </a:txBody>
                  <a:tcPr/>
                </a:tc>
                <a:tc>
                  <a:txBody>
                    <a:bodyPr/>
                    <a:lstStyle/>
                    <a:p>
                      <a:r>
                        <a:rPr lang="en-US" dirty="0"/>
                        <a:t>8250</a:t>
                      </a:r>
                    </a:p>
                  </a:txBody>
                  <a:tcPr/>
                </a:tc>
                <a:extLst>
                  <a:ext uri="{0D108BD9-81ED-4DB2-BD59-A6C34878D82A}">
                    <a16:rowId xmlns:a16="http://schemas.microsoft.com/office/drawing/2014/main" val="3709446534"/>
                  </a:ext>
                </a:extLst>
              </a:tr>
            </a:tbl>
          </a:graphicData>
        </a:graphic>
      </p:graphicFrame>
      <p:graphicFrame>
        <p:nvGraphicFramePr>
          <p:cNvPr id="6" name="Table 8">
            <a:extLst>
              <a:ext uri="{FF2B5EF4-FFF2-40B4-BE49-F238E27FC236}">
                <a16:creationId xmlns:a16="http://schemas.microsoft.com/office/drawing/2014/main" id="{B8F98AB0-F34B-4245-8033-6C80B364D351}"/>
              </a:ext>
            </a:extLst>
          </p:cNvPr>
          <p:cNvGraphicFramePr>
            <a:graphicFrameLocks noGrp="1"/>
          </p:cNvGraphicFramePr>
          <p:nvPr>
            <p:extLst>
              <p:ext uri="{D42A27DB-BD31-4B8C-83A1-F6EECF244321}">
                <p14:modId xmlns:p14="http://schemas.microsoft.com/office/powerpoint/2010/main" val="3613250649"/>
              </p:ext>
            </p:extLst>
          </p:nvPr>
        </p:nvGraphicFramePr>
        <p:xfrm>
          <a:off x="1323964" y="4167881"/>
          <a:ext cx="6096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3979800877"/>
                    </a:ext>
                  </a:extLst>
                </a:gridCol>
                <a:gridCol w="2032000">
                  <a:extLst>
                    <a:ext uri="{9D8B030D-6E8A-4147-A177-3AD203B41FA5}">
                      <a16:colId xmlns:a16="http://schemas.microsoft.com/office/drawing/2014/main" val="1245358910"/>
                    </a:ext>
                  </a:extLst>
                </a:gridCol>
                <a:gridCol w="2032000">
                  <a:extLst>
                    <a:ext uri="{9D8B030D-6E8A-4147-A177-3AD203B41FA5}">
                      <a16:colId xmlns:a16="http://schemas.microsoft.com/office/drawing/2014/main" val="1763029490"/>
                    </a:ext>
                  </a:extLst>
                </a:gridCol>
              </a:tblGrid>
              <a:tr h="370840">
                <a:tc>
                  <a:txBody>
                    <a:bodyPr/>
                    <a:lstStyle/>
                    <a:p>
                      <a:endParaRPr lang="en-US"/>
                    </a:p>
                  </a:txBody>
                  <a:tcPr/>
                </a:tc>
                <a:tc>
                  <a:txBody>
                    <a:bodyPr/>
                    <a:lstStyle/>
                    <a:p>
                      <a:r>
                        <a:rPr lang="en-US" altLang="zh-CN" dirty="0"/>
                        <a:t>RF</a:t>
                      </a:r>
                      <a:endParaRPr lang="en-US" dirty="0"/>
                    </a:p>
                  </a:txBody>
                  <a:tcPr/>
                </a:tc>
                <a:tc>
                  <a:txBody>
                    <a:bodyPr/>
                    <a:lstStyle/>
                    <a:p>
                      <a:r>
                        <a:rPr lang="en-US" altLang="zh-CN" dirty="0"/>
                        <a:t>SVC</a:t>
                      </a:r>
                      <a:endParaRPr lang="en-US" dirty="0"/>
                    </a:p>
                  </a:txBody>
                  <a:tcPr/>
                </a:tc>
                <a:extLst>
                  <a:ext uri="{0D108BD9-81ED-4DB2-BD59-A6C34878D82A}">
                    <a16:rowId xmlns:a16="http://schemas.microsoft.com/office/drawing/2014/main" val="3860053605"/>
                  </a:ext>
                </a:extLst>
              </a:tr>
              <a:tr h="370840">
                <a:tc>
                  <a:txBody>
                    <a:bodyPr/>
                    <a:lstStyle/>
                    <a:p>
                      <a:r>
                        <a:rPr lang="en-US" dirty="0"/>
                        <a:t>Accuracy</a:t>
                      </a:r>
                    </a:p>
                  </a:txBody>
                  <a:tcPr/>
                </a:tc>
                <a:tc>
                  <a:txBody>
                    <a:bodyPr/>
                    <a:lstStyle/>
                    <a:p>
                      <a:r>
                        <a:rPr lang="en-US" altLang="zh-CN" dirty="0"/>
                        <a:t>0.6875</a:t>
                      </a:r>
                      <a:endParaRPr lang="en-US" dirty="0"/>
                    </a:p>
                  </a:txBody>
                  <a:tcPr/>
                </a:tc>
                <a:tc>
                  <a:txBody>
                    <a:bodyPr/>
                    <a:lstStyle/>
                    <a:p>
                      <a:r>
                        <a:rPr lang="en-US" altLang="zh-CN" dirty="0"/>
                        <a:t>0.67</a:t>
                      </a:r>
                      <a:endParaRPr lang="en-US" dirty="0"/>
                    </a:p>
                  </a:txBody>
                  <a:tcPr/>
                </a:tc>
                <a:extLst>
                  <a:ext uri="{0D108BD9-81ED-4DB2-BD59-A6C34878D82A}">
                    <a16:rowId xmlns:a16="http://schemas.microsoft.com/office/drawing/2014/main" val="412105753"/>
                  </a:ext>
                </a:extLst>
              </a:tr>
              <a:tr h="370840">
                <a:tc>
                  <a:txBody>
                    <a:bodyPr/>
                    <a:lstStyle/>
                    <a:p>
                      <a:r>
                        <a:rPr lang="en-US" dirty="0"/>
                        <a:t>AUC</a:t>
                      </a:r>
                    </a:p>
                  </a:txBody>
                  <a:tcPr/>
                </a:tc>
                <a:tc>
                  <a:txBody>
                    <a:bodyPr/>
                    <a:lstStyle/>
                    <a:p>
                      <a:r>
                        <a:rPr lang="en-US" dirty="0"/>
                        <a:t>0.71</a:t>
                      </a:r>
                    </a:p>
                  </a:txBody>
                  <a:tcPr/>
                </a:tc>
                <a:tc>
                  <a:txBody>
                    <a:bodyPr/>
                    <a:lstStyle/>
                    <a:p>
                      <a:r>
                        <a:rPr lang="en-US" dirty="0"/>
                        <a:t>0.67</a:t>
                      </a:r>
                    </a:p>
                  </a:txBody>
                  <a:tcPr/>
                </a:tc>
                <a:extLst>
                  <a:ext uri="{0D108BD9-81ED-4DB2-BD59-A6C34878D82A}">
                    <a16:rowId xmlns:a16="http://schemas.microsoft.com/office/drawing/2014/main" val="4281215744"/>
                  </a:ext>
                </a:extLst>
              </a:tr>
            </a:tbl>
          </a:graphicData>
        </a:graphic>
      </p:graphicFrame>
    </p:spTree>
    <p:extLst>
      <p:ext uri="{BB962C8B-B14F-4D97-AF65-F5344CB8AC3E}">
        <p14:creationId xmlns:p14="http://schemas.microsoft.com/office/powerpoint/2010/main" val="80642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400043" y="257485"/>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Anxiety</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00043" y="1257605"/>
            <a:ext cx="8229600" cy="1428760"/>
          </a:xfrm>
        </p:spPr>
        <p:txBody>
          <a:bodyPr>
            <a:normAutofit/>
          </a:bodyPr>
          <a:lstStyle/>
          <a:p>
            <a:r>
              <a:rPr lang="en-US" altLang="zh-CN" sz="2600" dirty="0"/>
              <a:t>Preprocessing:</a:t>
            </a:r>
          </a:p>
          <a:p>
            <a:pPr marL="857250" lvl="1" indent="-457200">
              <a:buFontTx/>
              <a:buChar char="-"/>
            </a:pPr>
            <a:r>
              <a:rPr lang="en-US" sz="2400" dirty="0">
                <a:solidFill>
                  <a:srgbClr val="222222"/>
                </a:solidFill>
                <a:highlight>
                  <a:srgbClr val="FFFFFF"/>
                </a:highlight>
              </a:rPr>
              <a:t>Cggad7 has 300 zeros (Caregiver impaired distress&lt;5) and 97 ones (distress&gt;=5), so big data imbalance exists.</a:t>
            </a:r>
          </a:p>
          <a:p>
            <a:pPr marL="857250" lvl="1" indent="-457200">
              <a:buFontTx/>
              <a:buChar char="-"/>
            </a:pPr>
            <a:endParaRPr lang="en-US" altLang="zh-CN" sz="2600" dirty="0"/>
          </a:p>
        </p:txBody>
      </p:sp>
      <p:pic>
        <p:nvPicPr>
          <p:cNvPr id="5" name="Picture 2">
            <a:extLst>
              <a:ext uri="{FF2B5EF4-FFF2-40B4-BE49-F238E27FC236}">
                <a16:creationId xmlns:a16="http://schemas.microsoft.com/office/drawing/2014/main" id="{5146EE7F-A996-435E-A609-4CB89BAF32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615" y="3111502"/>
            <a:ext cx="3062847" cy="233059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B98464E-E514-4525-AA91-AF0382087B7D}"/>
              </a:ext>
            </a:extLst>
          </p:cNvPr>
          <p:cNvSpPr txBox="1"/>
          <p:nvPr/>
        </p:nvSpPr>
        <p:spPr>
          <a:xfrm>
            <a:off x="4362163" y="2686365"/>
            <a:ext cx="4267480" cy="3180871"/>
          </a:xfrm>
          <a:prstGeom prst="rect">
            <a:avLst/>
          </a:prstGeom>
          <a:noFill/>
        </p:spPr>
        <p:txBody>
          <a:bodyPr wrap="square" rtlCol="0">
            <a:spAutoFit/>
          </a:bodyPr>
          <a:lstStyle/>
          <a:p>
            <a:pPr marL="114300" lvl="0">
              <a:lnSpc>
                <a:spcPct val="115000"/>
              </a:lnSpc>
              <a:buClr>
                <a:schemeClr val="dk1"/>
              </a:buClr>
              <a:buSzPts val="1800"/>
            </a:pPr>
            <a:r>
              <a:rPr lang="en-US" dirty="0">
                <a:solidFill>
                  <a:srgbClr val="222222"/>
                </a:solidFill>
                <a:highlight>
                  <a:srgbClr val="FFFFFF"/>
                </a:highlight>
              </a:rPr>
              <a:t> How to deal with it?</a:t>
            </a:r>
          </a:p>
          <a:p>
            <a:pPr marL="400050" indent="-285750">
              <a:buClr>
                <a:schemeClr val="dk1"/>
              </a:buClr>
              <a:buFont typeface="Arial" charset="0"/>
              <a:buChar char="•"/>
            </a:pPr>
            <a:r>
              <a:rPr lang="en-US" dirty="0">
                <a:solidFill>
                  <a:srgbClr val="00B050"/>
                </a:solidFill>
              </a:rPr>
              <a:t>SMOTE (oversampling by creating synthetic data points)</a:t>
            </a:r>
            <a:r>
              <a:rPr lang="en" dirty="0">
                <a:solidFill>
                  <a:srgbClr val="00B050"/>
                </a:solidFill>
                <a:sym typeface="Wingdings 2" panose="05020102010507070707" pitchFamily="18" charset="2"/>
              </a:rPr>
              <a:t> </a:t>
            </a:r>
            <a:endParaRPr lang="en-US" dirty="0">
              <a:solidFill>
                <a:srgbClr val="00B050"/>
              </a:solidFill>
            </a:endParaRPr>
          </a:p>
          <a:p>
            <a:pPr marL="400050" indent="-285750">
              <a:buClr>
                <a:schemeClr val="dk1"/>
              </a:buClr>
              <a:buFont typeface="Arial" charset="0"/>
              <a:buChar char="•"/>
            </a:pPr>
            <a:r>
              <a:rPr lang="en-US" dirty="0" err="1">
                <a:solidFill>
                  <a:srgbClr val="222222"/>
                </a:solidFill>
                <a:highlight>
                  <a:srgbClr val="FFFFFF"/>
                </a:highlight>
              </a:rPr>
              <a:t>Downsampling</a:t>
            </a:r>
            <a:r>
              <a:rPr lang="en-US" dirty="0">
                <a:solidFill>
                  <a:srgbClr val="222222"/>
                </a:solidFill>
                <a:highlight>
                  <a:srgbClr val="FFFFFF"/>
                </a:highlight>
              </a:rPr>
              <a:t> (not feasible. If we </a:t>
            </a:r>
            <a:r>
              <a:rPr lang="en-US" dirty="0" err="1">
                <a:solidFill>
                  <a:srgbClr val="222222"/>
                </a:solidFill>
                <a:highlight>
                  <a:srgbClr val="FFFFFF"/>
                </a:highlight>
              </a:rPr>
              <a:t>downsample</a:t>
            </a:r>
            <a:r>
              <a:rPr lang="en-US" dirty="0">
                <a:solidFill>
                  <a:srgbClr val="222222"/>
                </a:solidFill>
                <a:highlight>
                  <a:srgbClr val="FFFFFF"/>
                </a:highlight>
              </a:rPr>
              <a:t> the 300 to 97 we will shrink the dataset size by half) </a:t>
            </a:r>
          </a:p>
          <a:p>
            <a:pPr marL="400050" indent="-285750">
              <a:buClr>
                <a:schemeClr val="dk1"/>
              </a:buClr>
              <a:buFont typeface="Arial" charset="0"/>
              <a:buChar char="•"/>
            </a:pPr>
            <a:r>
              <a:rPr lang="en-US" dirty="0">
                <a:solidFill>
                  <a:srgbClr val="222222"/>
                </a:solidFill>
                <a:highlight>
                  <a:srgbClr val="FFFFFF"/>
                </a:highlight>
              </a:rPr>
              <a:t>Also means </a:t>
            </a:r>
            <a:r>
              <a:rPr lang="en-US" dirty="0">
                <a:solidFill>
                  <a:srgbClr val="FF0000"/>
                </a:solidFill>
                <a:highlight>
                  <a:srgbClr val="FFFFFF"/>
                </a:highlight>
              </a:rPr>
              <a:t>accuracy is no more a feasible way to evaluate the model</a:t>
            </a:r>
            <a:r>
              <a:rPr lang="en-US" dirty="0">
                <a:solidFill>
                  <a:srgbClr val="222222"/>
                </a:solidFill>
                <a:highlight>
                  <a:srgbClr val="FFFFFF"/>
                </a:highlight>
              </a:rPr>
              <a:t>, instead we should use recall/F1 score (discuss in a minute)</a:t>
            </a:r>
          </a:p>
          <a:p>
            <a:endParaRPr lang="en-US" dirty="0"/>
          </a:p>
        </p:txBody>
      </p:sp>
    </p:spTree>
    <p:extLst>
      <p:ext uri="{BB962C8B-B14F-4D97-AF65-F5344CB8AC3E}">
        <p14:creationId xmlns:p14="http://schemas.microsoft.com/office/powerpoint/2010/main" val="3008643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9" name="图片 6" descr="地图的截图&#10;&#10;描述已自动生成">
            <a:extLst>
              <a:ext uri="{FF2B5EF4-FFF2-40B4-BE49-F238E27FC236}">
                <a16:creationId xmlns:a16="http://schemas.microsoft.com/office/drawing/2014/main" id="{F8BBEF54-3E74-4AA8-9920-35AE04AE9D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6276" y="3127168"/>
            <a:ext cx="3929069" cy="2946802"/>
          </a:xfrm>
          <a:prstGeom prst="rect">
            <a:avLst/>
          </a:prstGeom>
        </p:spPr>
      </p:pic>
      <p:pic>
        <p:nvPicPr>
          <p:cNvPr id="7" name="图片 4" descr="图片包含 游戏机&#10;&#10;描述已自动生成">
            <a:extLst>
              <a:ext uri="{FF2B5EF4-FFF2-40B4-BE49-F238E27FC236}">
                <a16:creationId xmlns:a16="http://schemas.microsoft.com/office/drawing/2014/main" id="{0F3AC4CB-896E-4416-B07F-20ADC21484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907" y="3127168"/>
            <a:ext cx="3929070" cy="2946802"/>
          </a:xfrm>
          <a:prstGeom prst="rect">
            <a:avLst/>
          </a:prstGeom>
        </p:spPr>
      </p:pic>
      <p:sp>
        <p:nvSpPr>
          <p:cNvPr id="8" name="Title 1"/>
          <p:cNvSpPr>
            <a:spLocks noGrp="1"/>
          </p:cNvSpPr>
          <p:nvPr>
            <p:ph type="title"/>
          </p:nvPr>
        </p:nvSpPr>
        <p:spPr>
          <a:xfrm>
            <a:off x="400043" y="257485"/>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Anxiety</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00043" y="1257604"/>
            <a:ext cx="8229600" cy="2342846"/>
          </a:xfrm>
        </p:spPr>
        <p:txBody>
          <a:bodyPr>
            <a:normAutofit/>
          </a:bodyPr>
          <a:lstStyle/>
          <a:p>
            <a:r>
              <a:rPr lang="en-US" altLang="zh-CN" sz="2600" dirty="0"/>
              <a:t>What</a:t>
            </a:r>
            <a:r>
              <a:rPr lang="zh-CN" altLang="en-US" sz="2600" dirty="0"/>
              <a:t> </a:t>
            </a:r>
            <a:r>
              <a:rPr lang="en-US" altLang="zh-CN" sz="2600" dirty="0"/>
              <a:t>is</a:t>
            </a:r>
            <a:r>
              <a:rPr lang="zh-CN" altLang="en-US" sz="2600" dirty="0"/>
              <a:t> </a:t>
            </a:r>
            <a:r>
              <a:rPr lang="en-US" altLang="zh-CN" sz="2600" dirty="0"/>
              <a:t>SMOTE?</a:t>
            </a:r>
          </a:p>
          <a:p>
            <a:pPr marL="857250" lvl="1" indent="-457200">
              <a:buFontTx/>
              <a:buChar char="-"/>
            </a:pPr>
            <a:r>
              <a:rPr lang="en-US" altLang="zh-CN" sz="2400" dirty="0"/>
              <a:t>SMOTE(implemented via </a:t>
            </a:r>
            <a:r>
              <a:rPr lang="en-US" altLang="zh-CN" sz="2400" dirty="0" err="1"/>
              <a:t>Imblearn</a:t>
            </a:r>
            <a:r>
              <a:rPr lang="en-US" altLang="zh-CN" sz="2400" dirty="0"/>
              <a:t>) works by selecting minority class examples close in the feature space, drawing a line between the examples in the feature space and creating a new sample at a point along that line.</a:t>
            </a:r>
            <a:endParaRPr lang="zh-CN" altLang="en-US" sz="2400" dirty="0"/>
          </a:p>
          <a:p>
            <a:pPr marL="857250" lvl="1" indent="-457200">
              <a:buFontTx/>
              <a:buChar char="-"/>
            </a:pPr>
            <a:endParaRPr lang="en-US" sz="2400" dirty="0">
              <a:solidFill>
                <a:srgbClr val="222222"/>
              </a:solidFill>
              <a:highlight>
                <a:srgbClr val="FFFFFF"/>
              </a:highlight>
            </a:endParaRPr>
          </a:p>
          <a:p>
            <a:pPr marL="857250" lvl="1" indent="-457200">
              <a:buFontTx/>
              <a:buChar char="-"/>
            </a:pPr>
            <a:endParaRPr lang="en-US" altLang="zh-CN" sz="2600" dirty="0"/>
          </a:p>
        </p:txBody>
      </p:sp>
    </p:spTree>
    <p:extLst>
      <p:ext uri="{BB962C8B-B14F-4D97-AF65-F5344CB8AC3E}">
        <p14:creationId xmlns:p14="http://schemas.microsoft.com/office/powerpoint/2010/main" val="941338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400043" y="-125421"/>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Anxiety</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00043" y="771519"/>
            <a:ext cx="8229600" cy="4525963"/>
          </a:xfrm>
        </p:spPr>
        <p:txBody>
          <a:bodyPr>
            <a:normAutofit/>
          </a:bodyPr>
          <a:lstStyle/>
          <a:p>
            <a:r>
              <a:rPr lang="en-US" sz="2400" dirty="0"/>
              <a:t>Let’s look at the data in 2D after PCA (Original vs. KNNSMOTE)</a:t>
            </a:r>
            <a:endParaRPr lang="en-US" altLang="zh-CN" sz="2400" dirty="0"/>
          </a:p>
        </p:txBody>
      </p:sp>
      <p:pic>
        <p:nvPicPr>
          <p:cNvPr id="6" name="Picture 6">
            <a:extLst>
              <a:ext uri="{FF2B5EF4-FFF2-40B4-BE49-F238E27FC236}">
                <a16:creationId xmlns:a16="http://schemas.microsoft.com/office/drawing/2014/main" id="{68CE4CA1-4163-4F1E-A772-B60A5DB1F7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328" y="1270480"/>
            <a:ext cx="8521700" cy="246826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screenshot of a cell phone&#10;&#10;Description automatically generated">
            <a:extLst>
              <a:ext uri="{FF2B5EF4-FFF2-40B4-BE49-F238E27FC236}">
                <a16:creationId xmlns:a16="http://schemas.microsoft.com/office/drawing/2014/main" id="{225B529F-B451-451B-8FD6-7B2770EA018A}"/>
              </a:ext>
            </a:extLst>
          </p:cNvPr>
          <p:cNvPicPr>
            <a:picLocks noChangeAspect="1"/>
          </p:cNvPicPr>
          <p:nvPr/>
        </p:nvPicPr>
        <p:blipFill>
          <a:blip r:embed="rId4"/>
          <a:stretch>
            <a:fillRect/>
          </a:stretch>
        </p:blipFill>
        <p:spPr>
          <a:xfrm>
            <a:off x="278834" y="3738749"/>
            <a:ext cx="8548838" cy="2476130"/>
          </a:xfrm>
          <a:prstGeom prst="rect">
            <a:avLst/>
          </a:prstGeom>
        </p:spPr>
      </p:pic>
    </p:spTree>
    <p:extLst>
      <p:ext uri="{BB962C8B-B14F-4D97-AF65-F5344CB8AC3E}">
        <p14:creationId xmlns:p14="http://schemas.microsoft.com/office/powerpoint/2010/main" val="204823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357179" y="257485"/>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Anxiety</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0" y="1904563"/>
            <a:ext cx="5414962" cy="4085921"/>
          </a:xfrm>
        </p:spPr>
        <p:txBody>
          <a:bodyPr>
            <a:normAutofit fontScale="92500" lnSpcReduction="10000"/>
          </a:bodyPr>
          <a:lstStyle/>
          <a:p>
            <a:pPr marL="857250" lvl="1" indent="-457200">
              <a:buFontTx/>
              <a:buChar char="-"/>
            </a:pPr>
            <a:r>
              <a:rPr lang="en-US" altLang="zh-CN" sz="2400" dirty="0"/>
              <a:t>Same as for </a:t>
            </a:r>
            <a:r>
              <a:rPr lang="en-US" altLang="zh-CN" sz="2400" dirty="0" err="1"/>
              <a:t>cgdistress</a:t>
            </a:r>
            <a:r>
              <a:rPr lang="en-US" altLang="zh-CN" sz="2400" dirty="0"/>
              <a:t>, we performed Grid Search and cross validation to tune the hyperparameters of Random Forest classifier and SVM classifier.</a:t>
            </a:r>
          </a:p>
          <a:p>
            <a:pPr marL="857250" lvl="1" indent="-457200">
              <a:buFontTx/>
              <a:buChar char="-"/>
            </a:pPr>
            <a:r>
              <a:rPr lang="en-US" altLang="zh-CN" sz="2400" dirty="0"/>
              <a:t>(Must smote right before each cv!)</a:t>
            </a:r>
          </a:p>
          <a:p>
            <a:pPr marL="857250" lvl="1" indent="-457200">
              <a:buFontTx/>
              <a:buChar char="-"/>
            </a:pPr>
            <a:r>
              <a:rPr lang="en-US" altLang="zh-CN" sz="2400" dirty="0"/>
              <a:t>Using a pipeline, we perform Smote in each cross-validation fold, making sure that the model is trained on a balanced data set and validated on the imbalanced </a:t>
            </a:r>
            <a:r>
              <a:rPr lang="en-US" altLang="zh-CN" sz="2400" b="1" dirty="0"/>
              <a:t>real </a:t>
            </a:r>
            <a:r>
              <a:rPr lang="en-US" altLang="zh-CN" sz="2400" dirty="0"/>
              <a:t>data. The evaluation was also done on a test set containing only original data.</a:t>
            </a:r>
          </a:p>
          <a:p>
            <a:pPr marL="857250" lvl="1" indent="-457200">
              <a:buFontTx/>
              <a:buChar char="-"/>
            </a:pPr>
            <a:endParaRPr lang="en-US" altLang="zh-CN" sz="2400" dirty="0"/>
          </a:p>
          <a:p>
            <a:pPr marL="857250" lvl="1" indent="-457200">
              <a:buFontTx/>
              <a:buChar char="-"/>
            </a:pPr>
            <a:endParaRPr lang="zh-CN" altLang="en-US" sz="2400" dirty="0"/>
          </a:p>
          <a:p>
            <a:pPr marL="857250" lvl="1" indent="-457200">
              <a:buFontTx/>
              <a:buChar char="-"/>
            </a:pPr>
            <a:endParaRPr lang="en-US" sz="2400" dirty="0">
              <a:solidFill>
                <a:srgbClr val="222222"/>
              </a:solidFill>
              <a:highlight>
                <a:srgbClr val="FFFFFF"/>
              </a:highlight>
            </a:endParaRPr>
          </a:p>
          <a:p>
            <a:pPr marL="857250" lvl="1" indent="-457200">
              <a:buFontTx/>
              <a:buChar char="-"/>
            </a:pPr>
            <a:endParaRPr lang="en-US" altLang="zh-CN" sz="2600" dirty="0"/>
          </a:p>
        </p:txBody>
      </p:sp>
      <p:pic>
        <p:nvPicPr>
          <p:cNvPr id="6" name="Picture 2">
            <a:extLst>
              <a:ext uri="{FF2B5EF4-FFF2-40B4-BE49-F238E27FC236}">
                <a16:creationId xmlns:a16="http://schemas.microsoft.com/office/drawing/2014/main" id="{AF48340E-AF4D-411A-A089-256153ED1B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3975" y="2076013"/>
            <a:ext cx="3378574" cy="330081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400043" y="1257893"/>
            <a:ext cx="5114925" cy="523220"/>
          </a:xfrm>
          <a:prstGeom prst="rect">
            <a:avLst/>
          </a:prstGeom>
          <a:noFill/>
        </p:spPr>
        <p:txBody>
          <a:bodyPr wrap="square" rtlCol="0">
            <a:spAutoFit/>
          </a:bodyPr>
          <a:lstStyle/>
          <a:p>
            <a:r>
              <a:rPr lang="en-US" altLang="zh-CN" sz="2800" dirty="0"/>
              <a:t>Cross Validation with SMOTE</a:t>
            </a:r>
            <a:endParaRPr lang="en-US" sz="2800" dirty="0"/>
          </a:p>
        </p:txBody>
      </p:sp>
    </p:spTree>
    <p:extLst>
      <p:ext uri="{BB962C8B-B14F-4D97-AF65-F5344CB8AC3E}">
        <p14:creationId xmlns:p14="http://schemas.microsoft.com/office/powerpoint/2010/main" val="11840291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185728" y="202354"/>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Anxiety</a:t>
            </a:r>
            <a:endParaRPr lang="en-US" sz="3200" b="1" dirty="0">
              <a:solidFill>
                <a:srgbClr val="1F497D"/>
              </a:solidFill>
              <a:latin typeface="Verdana"/>
              <a:cs typeface="Verdana"/>
            </a:endParaRPr>
          </a:p>
        </p:txBody>
      </p:sp>
      <p:sp>
        <p:nvSpPr>
          <p:cNvPr id="2" name="TextBox 1"/>
          <p:cNvSpPr txBox="1"/>
          <p:nvPr/>
        </p:nvSpPr>
        <p:spPr>
          <a:xfrm>
            <a:off x="303660" y="1148080"/>
            <a:ext cx="5114925" cy="523220"/>
          </a:xfrm>
          <a:prstGeom prst="rect">
            <a:avLst/>
          </a:prstGeom>
          <a:noFill/>
        </p:spPr>
        <p:txBody>
          <a:bodyPr wrap="square" rtlCol="0">
            <a:spAutoFit/>
          </a:bodyPr>
          <a:lstStyle/>
          <a:p>
            <a:r>
              <a:rPr lang="en-US" altLang="zh-CN" sz="2800" dirty="0"/>
              <a:t>Change</a:t>
            </a:r>
            <a:r>
              <a:rPr lang="zh-CN" altLang="en-US" sz="2800" dirty="0"/>
              <a:t> </a:t>
            </a:r>
            <a:r>
              <a:rPr lang="en-US" altLang="zh-CN" sz="2800" dirty="0"/>
              <a:t>of</a:t>
            </a:r>
            <a:r>
              <a:rPr lang="zh-CN" altLang="en-US" sz="2800" dirty="0"/>
              <a:t> </a:t>
            </a:r>
            <a:r>
              <a:rPr lang="en-US" altLang="zh-CN" sz="2800" dirty="0"/>
              <a:t>Scoring</a:t>
            </a:r>
            <a:endParaRPr lang="en-US" sz="2800" dirty="0"/>
          </a:p>
        </p:txBody>
      </p:sp>
      <p:pic>
        <p:nvPicPr>
          <p:cNvPr id="7" name="内容占位符 4" descr="手机屏幕截图&#10;&#10;描述已自动生成">
            <a:extLst>
              <a:ext uri="{FF2B5EF4-FFF2-40B4-BE49-F238E27FC236}">
                <a16:creationId xmlns:a16="http://schemas.microsoft.com/office/drawing/2014/main" id="{1CF5C8D2-2DB6-4996-B152-50382A384DB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5728" y="1925469"/>
            <a:ext cx="7515235" cy="2729893"/>
          </a:xfrm>
        </p:spPr>
      </p:pic>
      <p:sp>
        <p:nvSpPr>
          <p:cNvPr id="9" name="TextBox 8">
            <a:extLst>
              <a:ext uri="{FF2B5EF4-FFF2-40B4-BE49-F238E27FC236}">
                <a16:creationId xmlns:a16="http://schemas.microsoft.com/office/drawing/2014/main" id="{EA873674-94BA-4A59-9CB4-2165CC24D7DA}"/>
              </a:ext>
            </a:extLst>
          </p:cNvPr>
          <p:cNvSpPr txBox="1"/>
          <p:nvPr/>
        </p:nvSpPr>
        <p:spPr>
          <a:xfrm>
            <a:off x="303660" y="4521373"/>
            <a:ext cx="8294324" cy="1754326"/>
          </a:xfrm>
          <a:prstGeom prst="rect">
            <a:avLst/>
          </a:prstGeom>
          <a:noFill/>
        </p:spPr>
        <p:txBody>
          <a:bodyPr wrap="square" rtlCol="0">
            <a:spAutoFit/>
          </a:bodyPr>
          <a:lstStyle/>
          <a:p>
            <a:pPr marL="285750" indent="-285750">
              <a:buFontTx/>
              <a:buChar char="-"/>
            </a:pPr>
            <a:r>
              <a:rPr lang="en-US" dirty="0"/>
              <a:t>After some tuning based on accuracy as measure, we first found the best models based on accuracy, 77.8% for Random Forest and 77.2% for SVM, seemingly good but the prediction accuracy for class 1 (positive) is low.</a:t>
            </a:r>
          </a:p>
          <a:p>
            <a:pPr marL="285750" indent="-285750">
              <a:buFontTx/>
              <a:buChar char="-"/>
            </a:pPr>
            <a:r>
              <a:rPr lang="en-US" dirty="0"/>
              <a:t>For example, RF on test set has a poor positive class accuracy of 22% despite 81% negative class accuracy, which means the model simply classifies most as negative.</a:t>
            </a:r>
          </a:p>
          <a:p>
            <a:endParaRPr lang="en-US" dirty="0"/>
          </a:p>
        </p:txBody>
      </p:sp>
      <p:sp>
        <p:nvSpPr>
          <p:cNvPr id="10" name="Arrow: Down 3">
            <a:extLst>
              <a:ext uri="{FF2B5EF4-FFF2-40B4-BE49-F238E27FC236}">
                <a16:creationId xmlns:a16="http://schemas.microsoft.com/office/drawing/2014/main" id="{0D04CB45-C5B0-4AC5-83CE-67D8E1690CB2}"/>
              </a:ext>
            </a:extLst>
          </p:cNvPr>
          <p:cNvSpPr/>
          <p:nvPr/>
        </p:nvSpPr>
        <p:spPr>
          <a:xfrm rot="2647644">
            <a:off x="6050090" y="1573589"/>
            <a:ext cx="180026" cy="8304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F02DE68-04D7-4F71-9BB8-93C0D269648C}"/>
              </a:ext>
            </a:extLst>
          </p:cNvPr>
          <p:cNvSpPr txBox="1"/>
          <p:nvPr/>
        </p:nvSpPr>
        <p:spPr>
          <a:xfrm>
            <a:off x="6469208" y="158739"/>
            <a:ext cx="2674792" cy="2031325"/>
          </a:xfrm>
          <a:prstGeom prst="rect">
            <a:avLst/>
          </a:prstGeom>
          <a:noFill/>
        </p:spPr>
        <p:txBody>
          <a:bodyPr wrap="square" rtlCol="0">
            <a:spAutoFit/>
          </a:bodyPr>
          <a:lstStyle/>
          <a:p>
            <a:r>
              <a:rPr lang="en-US" dirty="0"/>
              <a:t>In our case, total number of positives is small, let alone the true positives, which makes Accuracy vulnerable to distortions by large number of  True Negative. </a:t>
            </a:r>
          </a:p>
        </p:txBody>
      </p:sp>
    </p:spTree>
    <p:extLst>
      <p:ext uri="{BB962C8B-B14F-4D97-AF65-F5344CB8AC3E}">
        <p14:creationId xmlns:p14="http://schemas.microsoft.com/office/powerpoint/2010/main" val="1805534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p:txBody>
          <a:bodyPr>
            <a:normAutofit/>
          </a:bodyPr>
          <a:lstStyle/>
          <a:p>
            <a:pPr algn="l"/>
            <a:r>
              <a:rPr lang="en-US" altLang="zh-CN" sz="3200" b="1" dirty="0">
                <a:solidFill>
                  <a:srgbClr val="1F497D"/>
                </a:solidFill>
                <a:latin typeface="Verdana"/>
                <a:cs typeface="Verdana"/>
              </a:rPr>
              <a:t>Agenda</a:t>
            </a:r>
            <a:endParaRPr lang="en-US" sz="3200" b="1" dirty="0">
              <a:solidFill>
                <a:srgbClr val="1F497D"/>
              </a:solidFill>
              <a:latin typeface="Verdana"/>
              <a:cs typeface="Verdana"/>
            </a:endParaRPr>
          </a:p>
        </p:txBody>
      </p:sp>
      <p:sp>
        <p:nvSpPr>
          <p:cNvPr id="2"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57200" y="1285875"/>
            <a:ext cx="8229600" cy="4525963"/>
          </a:xfrm>
        </p:spPr>
        <p:txBody>
          <a:bodyPr>
            <a:normAutofit/>
          </a:bodyPr>
          <a:lstStyle/>
          <a:p>
            <a:r>
              <a:rPr lang="en-US" altLang="zh-CN" dirty="0"/>
              <a:t>Revision of Goals </a:t>
            </a:r>
          </a:p>
          <a:p>
            <a:r>
              <a:rPr lang="en-US" altLang="zh-CN" dirty="0"/>
              <a:t>Achievements Since Last Presentation</a:t>
            </a:r>
          </a:p>
          <a:p>
            <a:r>
              <a:rPr lang="en-US" altLang="zh-CN" dirty="0"/>
              <a:t>Progress Since Last Presentation </a:t>
            </a:r>
          </a:p>
          <a:p>
            <a:r>
              <a:rPr lang="en-US" altLang="zh-CN" dirty="0"/>
              <a:t>Upcoming Milestones</a:t>
            </a:r>
          </a:p>
          <a:p>
            <a:r>
              <a:rPr lang="en-US" altLang="zh-CN" dirty="0" err="1"/>
              <a:t>Github</a:t>
            </a:r>
            <a:r>
              <a:rPr lang="en-US" altLang="zh-CN" dirty="0"/>
              <a:t> – Work &amp; Time Structure</a:t>
            </a:r>
          </a:p>
          <a:p>
            <a:r>
              <a:rPr lang="en-US" altLang="zh-CN" dirty="0"/>
              <a:t>Feedback</a:t>
            </a:r>
          </a:p>
          <a:p>
            <a:r>
              <a:rPr lang="en-US" altLang="zh-CN" dirty="0"/>
              <a:t>Q&amp;A</a:t>
            </a:r>
          </a:p>
          <a:p>
            <a:endParaRPr lang="en-US" altLang="zh-CN" dirty="0"/>
          </a:p>
          <a:p>
            <a:pPr marL="857250" lvl="1" indent="-457200">
              <a:buFontTx/>
              <a:buChar char="-"/>
            </a:pPr>
            <a:endParaRPr lang="en-US" altLang="zh-CN" dirty="0">
              <a:solidFill>
                <a:srgbClr val="00B050"/>
              </a:solidFill>
            </a:endParaRPr>
          </a:p>
        </p:txBody>
      </p:sp>
    </p:spTree>
    <p:extLst>
      <p:ext uri="{BB962C8B-B14F-4D97-AF65-F5344CB8AC3E}">
        <p14:creationId xmlns:p14="http://schemas.microsoft.com/office/powerpoint/2010/main" val="17547112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5" name="Picture 14" descr="A close up of a map&#10;&#10;Description automatically generated">
            <a:extLst>
              <a:ext uri="{FF2B5EF4-FFF2-40B4-BE49-F238E27FC236}">
                <a16:creationId xmlns:a16="http://schemas.microsoft.com/office/drawing/2014/main" id="{989B8F27-438A-46ED-9277-57F12D9ED871}"/>
              </a:ext>
            </a:extLst>
          </p:cNvPr>
          <p:cNvPicPr>
            <a:picLocks noChangeAspect="1"/>
          </p:cNvPicPr>
          <p:nvPr/>
        </p:nvPicPr>
        <p:blipFill rotWithShape="1">
          <a:blip r:embed="rId3"/>
          <a:srcRect b="3763"/>
          <a:stretch/>
        </p:blipFill>
        <p:spPr>
          <a:xfrm>
            <a:off x="65803" y="3970844"/>
            <a:ext cx="3451315" cy="2233236"/>
          </a:xfrm>
          <a:prstGeom prst="rect">
            <a:avLst/>
          </a:prstGeom>
        </p:spPr>
      </p:pic>
      <p:sp>
        <p:nvSpPr>
          <p:cNvPr id="8" name="Title 1"/>
          <p:cNvSpPr>
            <a:spLocks noGrp="1"/>
          </p:cNvSpPr>
          <p:nvPr>
            <p:ph type="title"/>
          </p:nvPr>
        </p:nvSpPr>
        <p:spPr>
          <a:xfrm>
            <a:off x="200016" y="-138427"/>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Anxiety</a:t>
            </a:r>
            <a:endParaRPr lang="en-US" sz="3200" b="1" dirty="0">
              <a:solidFill>
                <a:srgbClr val="1F497D"/>
              </a:solidFill>
              <a:latin typeface="Verdana"/>
              <a:cs typeface="Verdana"/>
            </a:endParaRPr>
          </a:p>
        </p:txBody>
      </p:sp>
      <p:sp>
        <p:nvSpPr>
          <p:cNvPr id="12" name="Title 1">
            <a:extLst>
              <a:ext uri="{FF2B5EF4-FFF2-40B4-BE49-F238E27FC236}">
                <a16:creationId xmlns:a16="http://schemas.microsoft.com/office/drawing/2014/main" id="{375C03AD-4C9D-4134-8C3D-A94AB291E33C}"/>
              </a:ext>
            </a:extLst>
          </p:cNvPr>
          <p:cNvSpPr txBox="1">
            <a:spLocks/>
          </p:cNvSpPr>
          <p:nvPr/>
        </p:nvSpPr>
        <p:spPr>
          <a:xfrm>
            <a:off x="303660" y="691705"/>
            <a:ext cx="85206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pPr algn="l"/>
            <a:r>
              <a:rPr lang="en-US" sz="2800" dirty="0">
                <a:latin typeface="Calibri" charset="0"/>
                <a:ea typeface="Calibri" charset="0"/>
                <a:cs typeface="Calibri" charset="0"/>
              </a:rPr>
              <a:t>Results so far (RF) -1</a:t>
            </a:r>
          </a:p>
        </p:txBody>
      </p:sp>
      <p:sp>
        <p:nvSpPr>
          <p:cNvPr id="13" name="TextBox 12">
            <a:extLst>
              <a:ext uri="{FF2B5EF4-FFF2-40B4-BE49-F238E27FC236}">
                <a16:creationId xmlns:a16="http://schemas.microsoft.com/office/drawing/2014/main" id="{4890454D-2C8B-4BF7-8C61-A9687453F6C8}"/>
              </a:ext>
            </a:extLst>
          </p:cNvPr>
          <p:cNvSpPr txBox="1"/>
          <p:nvPr/>
        </p:nvSpPr>
        <p:spPr>
          <a:xfrm>
            <a:off x="200016" y="1160078"/>
            <a:ext cx="6203855" cy="2585323"/>
          </a:xfrm>
          <a:prstGeom prst="rect">
            <a:avLst/>
          </a:prstGeom>
          <a:noFill/>
        </p:spPr>
        <p:txBody>
          <a:bodyPr wrap="square" rtlCol="0">
            <a:spAutoFit/>
          </a:bodyPr>
          <a:lstStyle/>
          <a:p>
            <a:pPr marL="285750" indent="-285750">
              <a:buFont typeface="Arial" charset="0"/>
              <a:buChar char="•"/>
            </a:pPr>
            <a:r>
              <a:rPr lang="en-US" dirty="0"/>
              <a:t>Since the machine learning task here puts more emphasis on finding positives (that caregiver has shown anxiety and depression), we shouldn’t let our model be skewed by true negatives and need to prioritize true positives.</a:t>
            </a:r>
          </a:p>
          <a:p>
            <a:pPr marL="285750" indent="-285750">
              <a:buFont typeface="Arial" charset="0"/>
              <a:buChar char="•"/>
            </a:pPr>
            <a:r>
              <a:rPr lang="en-US" dirty="0"/>
              <a:t>Then we searched best models based on F1, the weighted precision and recall.</a:t>
            </a:r>
          </a:p>
          <a:p>
            <a:pPr marL="285750" indent="-285750">
              <a:buFont typeface="Arial" charset="0"/>
              <a:buChar char="•"/>
            </a:pPr>
            <a:r>
              <a:rPr lang="en-US" dirty="0"/>
              <a:t>We also looked at models’ precision and recall trade off curve to determine a good decision threshold value. (optimal is around 0.3-0.4 here instead of 0.5)</a:t>
            </a:r>
          </a:p>
        </p:txBody>
      </p:sp>
      <p:pic>
        <p:nvPicPr>
          <p:cNvPr id="14" name="Picture 2">
            <a:extLst>
              <a:ext uri="{FF2B5EF4-FFF2-40B4-BE49-F238E27FC236}">
                <a16:creationId xmlns:a16="http://schemas.microsoft.com/office/drawing/2014/main" id="{CE145730-D3D9-4BA7-AF28-21103F5CDA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2627" y="1292160"/>
            <a:ext cx="2545113" cy="211569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C14F16E5-C8F9-4583-AED9-8EC3BDD58FE3}"/>
              </a:ext>
            </a:extLst>
          </p:cNvPr>
          <p:cNvPicPr>
            <a:picLocks noChangeAspect="1"/>
          </p:cNvPicPr>
          <p:nvPr/>
        </p:nvPicPr>
        <p:blipFill>
          <a:blip r:embed="rId5"/>
          <a:stretch>
            <a:fillRect/>
          </a:stretch>
        </p:blipFill>
        <p:spPr>
          <a:xfrm>
            <a:off x="3256237" y="3984049"/>
            <a:ext cx="3251278" cy="2206825"/>
          </a:xfrm>
          <a:prstGeom prst="rect">
            <a:avLst/>
          </a:prstGeom>
        </p:spPr>
      </p:pic>
      <p:sp>
        <p:nvSpPr>
          <p:cNvPr id="4" name="TextBox 3"/>
          <p:cNvSpPr txBox="1"/>
          <p:nvPr/>
        </p:nvSpPr>
        <p:spPr>
          <a:xfrm>
            <a:off x="759284" y="3654281"/>
            <a:ext cx="2575536" cy="646331"/>
          </a:xfrm>
          <a:prstGeom prst="rect">
            <a:avLst/>
          </a:prstGeom>
          <a:noFill/>
        </p:spPr>
        <p:txBody>
          <a:bodyPr wrap="square" rtlCol="0">
            <a:spAutoFit/>
          </a:bodyPr>
          <a:lstStyle/>
          <a:p>
            <a:r>
              <a:rPr lang="en-US" altLang="zh-CN" dirty="0"/>
              <a:t>AUC 0.675 if based on Accuracy</a:t>
            </a:r>
            <a:endParaRPr lang="en-US" dirty="0"/>
          </a:p>
        </p:txBody>
      </p:sp>
      <p:sp>
        <p:nvSpPr>
          <p:cNvPr id="5" name="TextBox 4"/>
          <p:cNvSpPr txBox="1"/>
          <p:nvPr/>
        </p:nvSpPr>
        <p:spPr>
          <a:xfrm>
            <a:off x="3179673" y="3658937"/>
            <a:ext cx="556815" cy="400110"/>
          </a:xfrm>
          <a:prstGeom prst="rect">
            <a:avLst/>
          </a:prstGeom>
          <a:noFill/>
        </p:spPr>
        <p:txBody>
          <a:bodyPr wrap="square" rtlCol="0">
            <a:spAutoFit/>
          </a:bodyPr>
          <a:lstStyle/>
          <a:p>
            <a:r>
              <a:rPr lang="en-US" altLang="zh-CN" sz="2000" dirty="0" err="1"/>
              <a:t>v.s</a:t>
            </a:r>
            <a:r>
              <a:rPr lang="en-US" altLang="zh-CN" sz="2000" dirty="0"/>
              <a:t>.</a:t>
            </a:r>
            <a:endParaRPr lang="en-US" sz="2000" dirty="0"/>
          </a:p>
        </p:txBody>
      </p:sp>
      <p:sp>
        <p:nvSpPr>
          <p:cNvPr id="18" name="TextBox 17"/>
          <p:cNvSpPr txBox="1"/>
          <p:nvPr/>
        </p:nvSpPr>
        <p:spPr>
          <a:xfrm>
            <a:off x="4257125" y="3647677"/>
            <a:ext cx="1785676" cy="646331"/>
          </a:xfrm>
          <a:prstGeom prst="rect">
            <a:avLst/>
          </a:prstGeom>
          <a:noFill/>
        </p:spPr>
        <p:txBody>
          <a:bodyPr wrap="square" rtlCol="0">
            <a:spAutoFit/>
          </a:bodyPr>
          <a:lstStyle/>
          <a:p>
            <a:r>
              <a:rPr lang="en-US" altLang="zh-CN" dirty="0"/>
              <a:t>AUC 0.885 (RF) based on F1</a:t>
            </a:r>
            <a:endParaRPr lang="en-US" dirty="0"/>
          </a:p>
        </p:txBody>
      </p:sp>
    </p:spTree>
    <p:extLst>
      <p:ext uri="{BB962C8B-B14F-4D97-AF65-F5344CB8AC3E}">
        <p14:creationId xmlns:p14="http://schemas.microsoft.com/office/powerpoint/2010/main" val="1010830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17932" y="186233"/>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Anxiety</a:t>
            </a:r>
            <a:endParaRPr lang="en-US" sz="3200" b="1" dirty="0">
              <a:solidFill>
                <a:srgbClr val="1F497D"/>
              </a:solidFill>
              <a:latin typeface="Verdana"/>
              <a:cs typeface="Verdana"/>
            </a:endParaRPr>
          </a:p>
        </p:txBody>
      </p:sp>
      <p:sp>
        <p:nvSpPr>
          <p:cNvPr id="12" name="Title 1">
            <a:extLst>
              <a:ext uri="{FF2B5EF4-FFF2-40B4-BE49-F238E27FC236}">
                <a16:creationId xmlns:a16="http://schemas.microsoft.com/office/drawing/2014/main" id="{375C03AD-4C9D-4134-8C3D-A94AB291E33C}"/>
              </a:ext>
            </a:extLst>
          </p:cNvPr>
          <p:cNvSpPr txBox="1">
            <a:spLocks/>
          </p:cNvSpPr>
          <p:nvPr/>
        </p:nvSpPr>
        <p:spPr>
          <a:xfrm>
            <a:off x="425261" y="1100036"/>
            <a:ext cx="85206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pPr algn="l"/>
            <a:r>
              <a:rPr lang="en-US" sz="2800" dirty="0">
                <a:latin typeface="Calibri" charset="0"/>
                <a:ea typeface="Calibri" charset="0"/>
                <a:cs typeface="Calibri" charset="0"/>
              </a:rPr>
              <a:t>Results so far (RF) -</a:t>
            </a:r>
            <a:r>
              <a:rPr lang="en-US" altLang="zh-CN" sz="2800" dirty="0">
                <a:latin typeface="Calibri" charset="0"/>
                <a:ea typeface="Calibri" charset="0"/>
                <a:cs typeface="Calibri" charset="0"/>
              </a:rPr>
              <a:t>2</a:t>
            </a:r>
            <a:endParaRPr lang="en-US" sz="2800" dirty="0">
              <a:latin typeface="Calibri" charset="0"/>
              <a:ea typeface="Calibri" charset="0"/>
              <a:cs typeface="Calibri" charset="0"/>
            </a:endParaRPr>
          </a:p>
        </p:txBody>
      </p:sp>
      <p:sp>
        <p:nvSpPr>
          <p:cNvPr id="13" name="TextBox 12">
            <a:extLst>
              <a:ext uri="{FF2B5EF4-FFF2-40B4-BE49-F238E27FC236}">
                <a16:creationId xmlns:a16="http://schemas.microsoft.com/office/drawing/2014/main" id="{4890454D-2C8B-4BF7-8C61-A9687453F6C8}"/>
              </a:ext>
            </a:extLst>
          </p:cNvPr>
          <p:cNvSpPr txBox="1"/>
          <p:nvPr/>
        </p:nvSpPr>
        <p:spPr>
          <a:xfrm>
            <a:off x="617982" y="1386386"/>
            <a:ext cx="7725918" cy="1107996"/>
          </a:xfrm>
          <a:prstGeom prst="rect">
            <a:avLst/>
          </a:prstGeom>
          <a:noFill/>
        </p:spPr>
        <p:txBody>
          <a:bodyPr wrap="square" rtlCol="0">
            <a:spAutoFit/>
          </a:bodyPr>
          <a:lstStyle/>
          <a:p>
            <a:endParaRPr lang="en-US" dirty="0"/>
          </a:p>
          <a:p>
            <a:pPr marL="285750" indent="-285750">
              <a:buFont typeface="Arial" charset="0"/>
              <a:buChar char="•"/>
            </a:pPr>
            <a:r>
              <a:rPr lang="en-US" sz="2400" dirty="0"/>
              <a:t>We can see drastic improvements by looking at the confusion matrices generated and AUC.</a:t>
            </a:r>
          </a:p>
        </p:txBody>
      </p:sp>
      <p:pic>
        <p:nvPicPr>
          <p:cNvPr id="19" name="Picture 6">
            <a:extLst>
              <a:ext uri="{FF2B5EF4-FFF2-40B4-BE49-F238E27FC236}">
                <a16:creationId xmlns:a16="http://schemas.microsoft.com/office/drawing/2014/main" id="{A82AF7A0-D97B-465E-B289-7F6C4553F9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982" y="2632232"/>
            <a:ext cx="3473154" cy="296735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8">
            <a:extLst>
              <a:ext uri="{FF2B5EF4-FFF2-40B4-BE49-F238E27FC236}">
                <a16:creationId xmlns:a16="http://schemas.microsoft.com/office/drawing/2014/main" id="{516ECADE-D05A-4985-B27D-BB50992FEC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4137" y="2679649"/>
            <a:ext cx="3387819" cy="287252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4206930" y="3748446"/>
            <a:ext cx="957262" cy="369332"/>
          </a:xfrm>
          <a:prstGeom prst="rect">
            <a:avLst/>
          </a:prstGeom>
          <a:noFill/>
        </p:spPr>
        <p:txBody>
          <a:bodyPr wrap="square" rtlCol="0">
            <a:spAutoFit/>
          </a:bodyPr>
          <a:lstStyle/>
          <a:p>
            <a:r>
              <a:rPr lang="en-US" altLang="zh-CN"/>
              <a:t>V.S.</a:t>
            </a:r>
            <a:endParaRPr lang="en-US"/>
          </a:p>
        </p:txBody>
      </p:sp>
    </p:spTree>
    <p:extLst>
      <p:ext uri="{BB962C8B-B14F-4D97-AF65-F5344CB8AC3E}">
        <p14:creationId xmlns:p14="http://schemas.microsoft.com/office/powerpoint/2010/main" val="310019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17932" y="186233"/>
            <a:ext cx="8229600" cy="1143000"/>
          </a:xfrm>
        </p:spPr>
        <p:txBody>
          <a:bodyPr>
            <a:noAutofit/>
          </a:bodyPr>
          <a:lstStyle/>
          <a:p>
            <a:pPr algn="l"/>
            <a:r>
              <a:rPr lang="en-US" altLang="zh-CN" sz="3200" b="1" dirty="0">
                <a:solidFill>
                  <a:srgbClr val="1F497D"/>
                </a:solidFill>
                <a:latin typeface="Verdana"/>
                <a:cs typeface="Verdana"/>
              </a:rPr>
              <a:t>Upcoming Milestones</a:t>
            </a:r>
            <a:endParaRPr lang="en-US" sz="3200" b="1" dirty="0">
              <a:solidFill>
                <a:srgbClr val="1F497D"/>
              </a:solidFill>
              <a:latin typeface="Verdana"/>
              <a:cs typeface="Verdana"/>
            </a:endParaRPr>
          </a:p>
        </p:txBody>
      </p:sp>
      <p:sp>
        <p:nvSpPr>
          <p:cNvPr id="12" name="Title 1">
            <a:extLst>
              <a:ext uri="{FF2B5EF4-FFF2-40B4-BE49-F238E27FC236}">
                <a16:creationId xmlns:a16="http://schemas.microsoft.com/office/drawing/2014/main" id="{375C03AD-4C9D-4134-8C3D-A94AB291E33C}"/>
              </a:ext>
            </a:extLst>
          </p:cNvPr>
          <p:cNvSpPr txBox="1">
            <a:spLocks/>
          </p:cNvSpPr>
          <p:nvPr/>
        </p:nvSpPr>
        <p:spPr>
          <a:xfrm>
            <a:off x="533641" y="1109335"/>
            <a:ext cx="8520600" cy="48298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pPr marL="457200" lvl="0" indent="-342900" algn="l">
              <a:lnSpc>
                <a:spcPct val="115000"/>
              </a:lnSpc>
              <a:buSzPts val="1800"/>
              <a:buChar char="●"/>
            </a:pPr>
            <a:endParaRPr lang="en-US" sz="2800" dirty="0">
              <a:latin typeface="+mn-lt"/>
            </a:endParaRPr>
          </a:p>
        </p:txBody>
      </p:sp>
      <p:sp>
        <p:nvSpPr>
          <p:cNvPr id="9" name="TextBox 8">
            <a:extLst>
              <a:ext uri="{FF2B5EF4-FFF2-40B4-BE49-F238E27FC236}">
                <a16:creationId xmlns:a16="http://schemas.microsoft.com/office/drawing/2014/main" id="{3E12BC76-9BB6-4683-9F48-B6C9C233C87F}"/>
              </a:ext>
            </a:extLst>
          </p:cNvPr>
          <p:cNvSpPr txBox="1"/>
          <p:nvPr/>
        </p:nvSpPr>
        <p:spPr>
          <a:xfrm>
            <a:off x="696468" y="1329233"/>
            <a:ext cx="7559765" cy="4154984"/>
          </a:xfrm>
          <a:prstGeom prst="rect">
            <a:avLst/>
          </a:prstGeom>
          <a:noFill/>
        </p:spPr>
        <p:txBody>
          <a:bodyPr wrap="square" rtlCol="0">
            <a:spAutoFit/>
          </a:bodyPr>
          <a:lstStyle/>
          <a:p>
            <a:pPr marL="285750" indent="-285750">
              <a:buFont typeface="Arial" charset="0"/>
              <a:buChar char="•"/>
            </a:pPr>
            <a:r>
              <a:rPr lang="en-US" sz="2400" dirty="0"/>
              <a:t>Explore other possible measures to further improve results(Clustering to detect outliers for class imbalance problem.)</a:t>
            </a:r>
          </a:p>
          <a:p>
            <a:pPr marL="285750" indent="-285750">
              <a:buFont typeface="Arial" charset="0"/>
              <a:buChar char="•"/>
            </a:pPr>
            <a:r>
              <a:rPr lang="en-US" sz="2400" dirty="0"/>
              <a:t>Work on other 4 features (complete as many as possible before due)</a:t>
            </a:r>
          </a:p>
          <a:p>
            <a:pPr marL="285750" indent="-285750">
              <a:buFont typeface="Arial" charset="0"/>
              <a:buChar char="•"/>
            </a:pPr>
            <a:r>
              <a:rPr lang="en-US" sz="2400" dirty="0"/>
              <a:t>Finish part 1 with newly added data from Mustafa and </a:t>
            </a:r>
            <a:r>
              <a:rPr lang="en-US" sz="2400" dirty="0" err="1"/>
              <a:t>Amita</a:t>
            </a:r>
            <a:endParaRPr lang="en-US" sz="2400" dirty="0"/>
          </a:p>
          <a:p>
            <a:pPr marL="285750" indent="-285750">
              <a:buFont typeface="Arial" charset="0"/>
              <a:buChar char="•"/>
            </a:pPr>
            <a:r>
              <a:rPr lang="en-US" sz="2400" dirty="0"/>
              <a:t>Prepare for URMC data team meeting</a:t>
            </a:r>
          </a:p>
          <a:p>
            <a:pPr marL="285750" indent="-285750">
              <a:buFont typeface="Arial" charset="0"/>
              <a:buChar char="•"/>
            </a:pPr>
            <a:endParaRPr lang="en-US" sz="2400" dirty="0"/>
          </a:p>
          <a:p>
            <a:pPr marL="285750" indent="-285750">
              <a:buFont typeface="Arial" charset="0"/>
              <a:buChar char="•"/>
            </a:pPr>
            <a:endParaRPr lang="en-US" sz="2400" dirty="0"/>
          </a:p>
          <a:p>
            <a:pPr marL="285750" indent="-285750">
              <a:buFont typeface="Arial" charset="0"/>
              <a:buChar char="•"/>
            </a:pPr>
            <a:endParaRPr lang="en-US" sz="2400" dirty="0"/>
          </a:p>
        </p:txBody>
      </p:sp>
    </p:spTree>
    <p:extLst>
      <p:ext uri="{BB962C8B-B14F-4D97-AF65-F5344CB8AC3E}">
        <p14:creationId xmlns:p14="http://schemas.microsoft.com/office/powerpoint/2010/main" val="23606565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17932" y="186233"/>
            <a:ext cx="8229600" cy="1143000"/>
          </a:xfrm>
        </p:spPr>
        <p:txBody>
          <a:bodyPr>
            <a:noAutofit/>
          </a:bodyPr>
          <a:lstStyle/>
          <a:p>
            <a:pPr algn="l"/>
            <a:r>
              <a:rPr lang="en-US" altLang="zh-CN" sz="3200" b="1" dirty="0" err="1">
                <a:solidFill>
                  <a:srgbClr val="1F497D"/>
                </a:solidFill>
                <a:latin typeface="Verdana"/>
                <a:cs typeface="Verdana"/>
              </a:rPr>
              <a:t>Github</a:t>
            </a:r>
            <a:r>
              <a:rPr lang="en-US" altLang="zh-CN" sz="3200" b="1" dirty="0">
                <a:solidFill>
                  <a:srgbClr val="1F497D"/>
                </a:solidFill>
                <a:latin typeface="Verdana"/>
                <a:cs typeface="Verdana"/>
              </a:rPr>
              <a:t> Repo </a:t>
            </a:r>
            <a:br>
              <a:rPr lang="en-US" altLang="zh-CN" sz="3200" b="1" dirty="0">
                <a:solidFill>
                  <a:srgbClr val="1F497D"/>
                </a:solidFill>
                <a:latin typeface="Verdana"/>
                <a:cs typeface="Verdana"/>
              </a:rPr>
            </a:br>
            <a:r>
              <a:rPr lang="en-US" altLang="zh-CN" sz="3200" b="1" dirty="0">
                <a:solidFill>
                  <a:srgbClr val="1F497D"/>
                </a:solidFill>
                <a:latin typeface="Verdana"/>
                <a:cs typeface="Verdana"/>
              </a:rPr>
              <a:t>/ChenweWu/test1</a:t>
            </a:r>
            <a:endParaRPr lang="en-US" sz="3200" b="1" dirty="0">
              <a:solidFill>
                <a:srgbClr val="1F497D"/>
              </a:solidFill>
              <a:latin typeface="Verdana"/>
              <a:cs typeface="Verdana"/>
            </a:endParaRPr>
          </a:p>
        </p:txBody>
      </p:sp>
      <p:sp>
        <p:nvSpPr>
          <p:cNvPr id="12" name="Title 1">
            <a:extLst>
              <a:ext uri="{FF2B5EF4-FFF2-40B4-BE49-F238E27FC236}">
                <a16:creationId xmlns:a16="http://schemas.microsoft.com/office/drawing/2014/main" id="{375C03AD-4C9D-4134-8C3D-A94AB291E33C}"/>
              </a:ext>
            </a:extLst>
          </p:cNvPr>
          <p:cNvSpPr txBox="1">
            <a:spLocks/>
          </p:cNvSpPr>
          <p:nvPr/>
        </p:nvSpPr>
        <p:spPr>
          <a:xfrm>
            <a:off x="533641" y="1109335"/>
            <a:ext cx="8520600" cy="48298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pPr marL="457200" lvl="0" indent="-342900" algn="l">
              <a:lnSpc>
                <a:spcPct val="115000"/>
              </a:lnSpc>
              <a:buSzPts val="1800"/>
              <a:buChar char="●"/>
            </a:pPr>
            <a:endParaRPr lang="en-US" sz="2800" dirty="0">
              <a:latin typeface="+mn-lt"/>
            </a:endParaRPr>
          </a:p>
        </p:txBody>
      </p:sp>
      <p:sp>
        <p:nvSpPr>
          <p:cNvPr id="9" name="TextBox 8">
            <a:extLst>
              <a:ext uri="{FF2B5EF4-FFF2-40B4-BE49-F238E27FC236}">
                <a16:creationId xmlns:a16="http://schemas.microsoft.com/office/drawing/2014/main" id="{3E12BC76-9BB6-4683-9F48-B6C9C233C87F}"/>
              </a:ext>
            </a:extLst>
          </p:cNvPr>
          <p:cNvSpPr txBox="1"/>
          <p:nvPr/>
        </p:nvSpPr>
        <p:spPr>
          <a:xfrm>
            <a:off x="696468" y="1329233"/>
            <a:ext cx="7559765" cy="461665"/>
          </a:xfrm>
          <a:prstGeom prst="rect">
            <a:avLst/>
          </a:prstGeom>
          <a:noFill/>
        </p:spPr>
        <p:txBody>
          <a:bodyPr wrap="square" rtlCol="0">
            <a:spAutoFit/>
          </a:bodyPr>
          <a:lstStyle/>
          <a:p>
            <a:pPr marL="285750" indent="-285750">
              <a:buFont typeface="Arial" charset="0"/>
              <a:buChar char="•"/>
            </a:pPr>
            <a:endParaRPr lang="en-US" sz="2400" dirty="0"/>
          </a:p>
        </p:txBody>
      </p:sp>
      <p:pic>
        <p:nvPicPr>
          <p:cNvPr id="2" name="Picture 1">
            <a:extLst>
              <a:ext uri="{FF2B5EF4-FFF2-40B4-BE49-F238E27FC236}">
                <a16:creationId xmlns:a16="http://schemas.microsoft.com/office/drawing/2014/main" id="{0B95806D-BBE3-4F3C-9072-4AC7AD088060}"/>
              </a:ext>
            </a:extLst>
          </p:cNvPr>
          <p:cNvPicPr>
            <a:picLocks noChangeAspect="1"/>
          </p:cNvPicPr>
          <p:nvPr/>
        </p:nvPicPr>
        <p:blipFill>
          <a:blip r:embed="rId3"/>
          <a:stretch>
            <a:fillRect/>
          </a:stretch>
        </p:blipFill>
        <p:spPr>
          <a:xfrm>
            <a:off x="583491" y="1428350"/>
            <a:ext cx="7785717" cy="4449656"/>
          </a:xfrm>
          <a:prstGeom prst="rect">
            <a:avLst/>
          </a:prstGeom>
        </p:spPr>
      </p:pic>
    </p:spTree>
    <p:extLst>
      <p:ext uri="{BB962C8B-B14F-4D97-AF65-F5344CB8AC3E}">
        <p14:creationId xmlns:p14="http://schemas.microsoft.com/office/powerpoint/2010/main" val="12409151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17932" y="186233"/>
            <a:ext cx="8229600" cy="1143000"/>
          </a:xfrm>
        </p:spPr>
        <p:txBody>
          <a:bodyPr>
            <a:noAutofit/>
          </a:bodyPr>
          <a:lstStyle/>
          <a:p>
            <a:pPr algn="l"/>
            <a:r>
              <a:rPr lang="en-US" sz="3200" b="1" dirty="0">
                <a:solidFill>
                  <a:srgbClr val="1F497D"/>
                </a:solidFill>
                <a:latin typeface="Verdana"/>
                <a:cs typeface="Verdana"/>
              </a:rPr>
              <a:t>Progress Breakdown</a:t>
            </a:r>
          </a:p>
        </p:txBody>
      </p:sp>
      <p:sp>
        <p:nvSpPr>
          <p:cNvPr id="12" name="Title 1">
            <a:extLst>
              <a:ext uri="{FF2B5EF4-FFF2-40B4-BE49-F238E27FC236}">
                <a16:creationId xmlns:a16="http://schemas.microsoft.com/office/drawing/2014/main" id="{375C03AD-4C9D-4134-8C3D-A94AB291E33C}"/>
              </a:ext>
            </a:extLst>
          </p:cNvPr>
          <p:cNvSpPr txBox="1">
            <a:spLocks/>
          </p:cNvSpPr>
          <p:nvPr/>
        </p:nvSpPr>
        <p:spPr>
          <a:xfrm>
            <a:off x="533641" y="1109335"/>
            <a:ext cx="8520600" cy="48298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pPr marL="457200" lvl="0" indent="-342900" algn="l">
              <a:lnSpc>
                <a:spcPct val="115000"/>
              </a:lnSpc>
              <a:buSzPts val="1800"/>
              <a:buChar char="●"/>
            </a:pPr>
            <a:endParaRPr lang="en-US" sz="2800" dirty="0">
              <a:latin typeface="+mn-lt"/>
            </a:endParaRPr>
          </a:p>
        </p:txBody>
      </p:sp>
      <p:sp>
        <p:nvSpPr>
          <p:cNvPr id="9" name="TextBox 8">
            <a:extLst>
              <a:ext uri="{FF2B5EF4-FFF2-40B4-BE49-F238E27FC236}">
                <a16:creationId xmlns:a16="http://schemas.microsoft.com/office/drawing/2014/main" id="{3E12BC76-9BB6-4683-9F48-B6C9C233C87F}"/>
              </a:ext>
            </a:extLst>
          </p:cNvPr>
          <p:cNvSpPr txBox="1"/>
          <p:nvPr/>
        </p:nvSpPr>
        <p:spPr>
          <a:xfrm>
            <a:off x="696468" y="1329233"/>
            <a:ext cx="7559765" cy="4154984"/>
          </a:xfrm>
          <a:prstGeom prst="rect">
            <a:avLst/>
          </a:prstGeom>
          <a:noFill/>
        </p:spPr>
        <p:txBody>
          <a:bodyPr wrap="square" rtlCol="0">
            <a:spAutoFit/>
          </a:bodyPr>
          <a:lstStyle/>
          <a:p>
            <a:pPr fontAlgn="base"/>
            <a:r>
              <a:rPr lang="en-US" dirty="0"/>
              <a:t>03/05 URMC Meeting: Project Charter finalized, Part I explained</a:t>
            </a:r>
          </a:p>
          <a:p>
            <a:pPr fontAlgn="base"/>
            <a:r>
              <a:rPr lang="en-US" dirty="0"/>
              <a:t>03/06 Team Meeting: Part I</a:t>
            </a:r>
          </a:p>
          <a:p>
            <a:pPr lvl="1" fontAlgn="base"/>
            <a:r>
              <a:rPr lang="en-US" dirty="0"/>
              <a:t>Chenwei &amp; </a:t>
            </a:r>
            <a:r>
              <a:rPr lang="en-US" dirty="0" err="1"/>
              <a:t>Haosong</a:t>
            </a:r>
            <a:r>
              <a:rPr lang="en-US" dirty="0"/>
              <a:t>: Association Mining and Data Classification</a:t>
            </a:r>
          </a:p>
          <a:p>
            <a:pPr lvl="1" fontAlgn="base"/>
            <a:r>
              <a:rPr lang="en-US" dirty="0" err="1"/>
              <a:t>Xuening</a:t>
            </a:r>
            <a:r>
              <a:rPr lang="en-US" dirty="0"/>
              <a:t>: Data Exploration and Visualization </a:t>
            </a:r>
          </a:p>
          <a:p>
            <a:pPr fontAlgn="base"/>
            <a:r>
              <a:rPr lang="en-US" dirty="0"/>
              <a:t>03/19 URMC Meeting Part I report, Forwarding remaining labels to oncologist</a:t>
            </a:r>
          </a:p>
          <a:p>
            <a:pPr fontAlgn="base"/>
            <a:r>
              <a:rPr lang="en-US" dirty="0"/>
              <a:t>03/20 Team Meeting: Part II</a:t>
            </a:r>
          </a:p>
          <a:p>
            <a:pPr lvl="1" fontAlgn="base"/>
            <a:r>
              <a:rPr lang="en-US" dirty="0"/>
              <a:t>Chenwei &amp; </a:t>
            </a:r>
            <a:r>
              <a:rPr lang="en-US" dirty="0" err="1"/>
              <a:t>Haosong</a:t>
            </a:r>
            <a:r>
              <a:rPr lang="en-US" dirty="0"/>
              <a:t>: Caregiver Anxiety (Cggad7) and Caregiver Distress (</a:t>
            </a:r>
            <a:r>
              <a:rPr lang="en-US" dirty="0" err="1"/>
              <a:t>Cgdistress</a:t>
            </a:r>
            <a:r>
              <a:rPr lang="en-US" dirty="0"/>
              <a:t>) Model Building and Tuning</a:t>
            </a:r>
          </a:p>
          <a:p>
            <a:pPr lvl="1" fontAlgn="base"/>
            <a:r>
              <a:rPr lang="en-US" dirty="0" err="1"/>
              <a:t>Xuening</a:t>
            </a:r>
            <a:r>
              <a:rPr lang="en-US" dirty="0"/>
              <a:t>: Spearman Correlation Analysis</a:t>
            </a:r>
          </a:p>
          <a:p>
            <a:pPr fontAlgn="base"/>
            <a:r>
              <a:rPr lang="en-US" dirty="0"/>
              <a:t>04/02 URMC Meeting Reply from Part I;  Part II report </a:t>
            </a:r>
          </a:p>
          <a:p>
            <a:pPr fontAlgn="base"/>
            <a:r>
              <a:rPr lang="en-US" dirty="0"/>
              <a:t>04/03 Meeting with Professor Anand: Question regarding Part II</a:t>
            </a:r>
          </a:p>
          <a:p>
            <a:pPr fontAlgn="base"/>
            <a:r>
              <a:rPr lang="en-US" dirty="0"/>
              <a:t>04/05 Team meeting: Midterm presentation </a:t>
            </a:r>
          </a:p>
          <a:p>
            <a:br>
              <a:rPr lang="en-US" dirty="0"/>
            </a:br>
            <a:endParaRPr lang="en-US" sz="2400" dirty="0"/>
          </a:p>
        </p:txBody>
      </p:sp>
    </p:spTree>
    <p:extLst>
      <p:ext uri="{BB962C8B-B14F-4D97-AF65-F5344CB8AC3E}">
        <p14:creationId xmlns:p14="http://schemas.microsoft.com/office/powerpoint/2010/main" val="8073293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17932" y="186233"/>
            <a:ext cx="8229600" cy="1143000"/>
          </a:xfrm>
        </p:spPr>
        <p:txBody>
          <a:bodyPr>
            <a:noAutofit/>
          </a:bodyPr>
          <a:lstStyle/>
          <a:p>
            <a:pPr algn="l"/>
            <a:r>
              <a:rPr lang="en-US" altLang="zh-CN" sz="3200" b="1" dirty="0">
                <a:solidFill>
                  <a:srgbClr val="1F497D"/>
                </a:solidFill>
                <a:latin typeface="Verdana"/>
                <a:cs typeface="Verdana"/>
              </a:rPr>
              <a:t>Sponsor Feedback</a:t>
            </a:r>
            <a:br>
              <a:rPr lang="en-US" altLang="zh-CN" sz="3200" b="1" dirty="0">
                <a:solidFill>
                  <a:srgbClr val="1F497D"/>
                </a:solidFill>
                <a:latin typeface="Verdana"/>
                <a:cs typeface="Verdana"/>
              </a:rPr>
            </a:br>
            <a:r>
              <a:rPr lang="en-US" altLang="zh-CN" sz="3200" b="1" dirty="0">
                <a:solidFill>
                  <a:srgbClr val="1F497D"/>
                </a:solidFill>
                <a:latin typeface="Verdana"/>
                <a:cs typeface="Verdana"/>
              </a:rPr>
              <a:t>-from Professor Xu</a:t>
            </a:r>
            <a:endParaRPr lang="en-US" sz="3200" b="1" dirty="0">
              <a:solidFill>
                <a:srgbClr val="1F497D"/>
              </a:solidFill>
              <a:latin typeface="Verdana"/>
              <a:cs typeface="Verdana"/>
            </a:endParaRPr>
          </a:p>
        </p:txBody>
      </p:sp>
      <p:sp>
        <p:nvSpPr>
          <p:cNvPr id="12" name="Title 1">
            <a:extLst>
              <a:ext uri="{FF2B5EF4-FFF2-40B4-BE49-F238E27FC236}">
                <a16:creationId xmlns:a16="http://schemas.microsoft.com/office/drawing/2014/main" id="{375C03AD-4C9D-4134-8C3D-A94AB291E33C}"/>
              </a:ext>
            </a:extLst>
          </p:cNvPr>
          <p:cNvSpPr txBox="1">
            <a:spLocks/>
          </p:cNvSpPr>
          <p:nvPr/>
        </p:nvSpPr>
        <p:spPr>
          <a:xfrm>
            <a:off x="533641" y="1109335"/>
            <a:ext cx="8520600" cy="48298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pPr marL="457200" lvl="0" indent="-342900" algn="l">
              <a:lnSpc>
                <a:spcPct val="115000"/>
              </a:lnSpc>
              <a:buSzPts val="1800"/>
              <a:buChar char="●"/>
            </a:pPr>
            <a:endParaRPr lang="en-US" sz="2800" dirty="0">
              <a:latin typeface="+mn-lt"/>
            </a:endParaRPr>
          </a:p>
        </p:txBody>
      </p:sp>
      <p:pic>
        <p:nvPicPr>
          <p:cNvPr id="2" name="Picture 1">
            <a:extLst>
              <a:ext uri="{FF2B5EF4-FFF2-40B4-BE49-F238E27FC236}">
                <a16:creationId xmlns:a16="http://schemas.microsoft.com/office/drawing/2014/main" id="{C15E8252-6AE1-4B18-868F-1A2F79DE38D6}"/>
              </a:ext>
            </a:extLst>
          </p:cNvPr>
          <p:cNvPicPr>
            <a:picLocks noChangeAspect="1"/>
          </p:cNvPicPr>
          <p:nvPr/>
        </p:nvPicPr>
        <p:blipFill>
          <a:blip r:embed="rId3"/>
          <a:stretch>
            <a:fillRect/>
          </a:stretch>
        </p:blipFill>
        <p:spPr>
          <a:xfrm>
            <a:off x="1280002" y="1329233"/>
            <a:ext cx="5724479" cy="4771510"/>
          </a:xfrm>
          <a:prstGeom prst="rect">
            <a:avLst/>
          </a:prstGeom>
        </p:spPr>
      </p:pic>
    </p:spTree>
    <p:extLst>
      <p:ext uri="{BB962C8B-B14F-4D97-AF65-F5344CB8AC3E}">
        <p14:creationId xmlns:p14="http://schemas.microsoft.com/office/powerpoint/2010/main" val="4752231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17932" y="186233"/>
            <a:ext cx="8229600" cy="1143000"/>
          </a:xfrm>
        </p:spPr>
        <p:txBody>
          <a:bodyPr>
            <a:noAutofit/>
          </a:bodyPr>
          <a:lstStyle/>
          <a:p>
            <a:pPr algn="l"/>
            <a:r>
              <a:rPr lang="en-US" altLang="zh-CN" sz="3200" b="1" dirty="0">
                <a:solidFill>
                  <a:srgbClr val="1F497D"/>
                </a:solidFill>
                <a:latin typeface="Verdana"/>
                <a:cs typeface="Verdana"/>
              </a:rPr>
              <a:t>Sponsor Feedback</a:t>
            </a:r>
            <a:br>
              <a:rPr lang="en-US" altLang="zh-CN" sz="3200" b="1" dirty="0">
                <a:solidFill>
                  <a:srgbClr val="1F497D"/>
                </a:solidFill>
                <a:latin typeface="Verdana"/>
                <a:cs typeface="Verdana"/>
              </a:rPr>
            </a:br>
            <a:r>
              <a:rPr lang="en-US" altLang="zh-CN" sz="3200" b="1" dirty="0">
                <a:solidFill>
                  <a:srgbClr val="1F497D"/>
                </a:solidFill>
                <a:latin typeface="Verdana"/>
                <a:cs typeface="Verdana"/>
              </a:rPr>
              <a:t>-from Professor Xu</a:t>
            </a:r>
            <a:endParaRPr lang="en-US" sz="3200" b="1" dirty="0">
              <a:solidFill>
                <a:srgbClr val="1F497D"/>
              </a:solidFill>
              <a:latin typeface="Verdana"/>
              <a:cs typeface="Verdana"/>
            </a:endParaRPr>
          </a:p>
        </p:txBody>
      </p:sp>
      <p:sp>
        <p:nvSpPr>
          <p:cNvPr id="12" name="Title 1">
            <a:extLst>
              <a:ext uri="{FF2B5EF4-FFF2-40B4-BE49-F238E27FC236}">
                <a16:creationId xmlns:a16="http://schemas.microsoft.com/office/drawing/2014/main" id="{375C03AD-4C9D-4134-8C3D-A94AB291E33C}"/>
              </a:ext>
            </a:extLst>
          </p:cNvPr>
          <p:cNvSpPr txBox="1">
            <a:spLocks/>
          </p:cNvSpPr>
          <p:nvPr/>
        </p:nvSpPr>
        <p:spPr>
          <a:xfrm>
            <a:off x="533641" y="1109335"/>
            <a:ext cx="8520600" cy="48298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pPr marL="457200" lvl="0" indent="-342900" algn="l">
              <a:lnSpc>
                <a:spcPct val="115000"/>
              </a:lnSpc>
              <a:buSzPts val="1800"/>
              <a:buChar char="●"/>
            </a:pPr>
            <a:endParaRPr lang="en-US" sz="2800" dirty="0">
              <a:latin typeface="+mn-lt"/>
            </a:endParaRPr>
          </a:p>
        </p:txBody>
      </p:sp>
      <p:sp>
        <p:nvSpPr>
          <p:cNvPr id="9" name="TextBox 8">
            <a:extLst>
              <a:ext uri="{FF2B5EF4-FFF2-40B4-BE49-F238E27FC236}">
                <a16:creationId xmlns:a16="http://schemas.microsoft.com/office/drawing/2014/main" id="{3E12BC76-9BB6-4683-9F48-B6C9C233C87F}"/>
              </a:ext>
            </a:extLst>
          </p:cNvPr>
          <p:cNvSpPr txBox="1"/>
          <p:nvPr/>
        </p:nvSpPr>
        <p:spPr>
          <a:xfrm>
            <a:off x="696468" y="1329233"/>
            <a:ext cx="7559765" cy="3046988"/>
          </a:xfrm>
          <a:prstGeom prst="rect">
            <a:avLst/>
          </a:prstGeom>
          <a:noFill/>
        </p:spPr>
        <p:txBody>
          <a:bodyPr wrap="square" rtlCol="0">
            <a:spAutoFit/>
          </a:bodyPr>
          <a:lstStyle/>
          <a:p>
            <a:pPr marL="285750" indent="-285750">
              <a:buFont typeface="Arial" charset="0"/>
              <a:buChar char="•"/>
            </a:pPr>
            <a:r>
              <a:rPr lang="en-US" sz="2400" dirty="0"/>
              <a:t>Great progress so far, I especially love the SMOTE which helps the data imbalance a lot.</a:t>
            </a:r>
          </a:p>
          <a:p>
            <a:pPr marL="285750" indent="-285750">
              <a:buFont typeface="Arial" charset="0"/>
              <a:buChar char="•"/>
            </a:pPr>
            <a:r>
              <a:rPr lang="en-US" sz="2400" dirty="0"/>
              <a:t>As next step, we need to test more algorithms on the test set. Ensemble learning like </a:t>
            </a:r>
            <a:r>
              <a:rPr lang="en-US" sz="2400" dirty="0" err="1"/>
              <a:t>Superlearner</a:t>
            </a:r>
            <a:r>
              <a:rPr lang="en-US" sz="2400" dirty="0"/>
              <a:t> might be a good option</a:t>
            </a:r>
          </a:p>
          <a:p>
            <a:pPr marL="285750" indent="-285750">
              <a:buFont typeface="Arial" charset="0"/>
              <a:buChar char="•"/>
            </a:pPr>
            <a:r>
              <a:rPr lang="en-US" sz="2400" dirty="0"/>
              <a:t>Also, I would like to see variable importance for both outcomes.</a:t>
            </a:r>
          </a:p>
          <a:p>
            <a:pPr marL="285750" indent="-285750">
              <a:buFont typeface="Arial" charset="0"/>
              <a:buChar char="•"/>
            </a:pPr>
            <a:r>
              <a:rPr lang="en-US" sz="2400" dirty="0"/>
              <a:t>Thanks for all your hard work! Great team to work with!</a:t>
            </a:r>
          </a:p>
        </p:txBody>
      </p:sp>
    </p:spTree>
    <p:extLst>
      <p:ext uri="{BB962C8B-B14F-4D97-AF65-F5344CB8AC3E}">
        <p14:creationId xmlns:p14="http://schemas.microsoft.com/office/powerpoint/2010/main" val="31893421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17932" y="186233"/>
            <a:ext cx="8229600" cy="1143000"/>
          </a:xfrm>
        </p:spPr>
        <p:txBody>
          <a:bodyPr>
            <a:noAutofit/>
          </a:bodyPr>
          <a:lstStyle/>
          <a:p>
            <a:pPr algn="l"/>
            <a:r>
              <a:rPr lang="en-US" altLang="zh-CN" sz="3200" b="1" dirty="0">
                <a:solidFill>
                  <a:srgbClr val="1F497D"/>
                </a:solidFill>
                <a:latin typeface="Verdana"/>
                <a:cs typeface="Verdana"/>
              </a:rPr>
              <a:t>Q&amp;A</a:t>
            </a:r>
            <a:endParaRPr lang="en-US" sz="3200" b="1" dirty="0">
              <a:solidFill>
                <a:srgbClr val="1F497D"/>
              </a:solidFill>
              <a:latin typeface="Verdana"/>
              <a:cs typeface="Verdana"/>
            </a:endParaRPr>
          </a:p>
        </p:txBody>
      </p:sp>
      <p:sp>
        <p:nvSpPr>
          <p:cNvPr id="12" name="Title 1">
            <a:extLst>
              <a:ext uri="{FF2B5EF4-FFF2-40B4-BE49-F238E27FC236}">
                <a16:creationId xmlns:a16="http://schemas.microsoft.com/office/drawing/2014/main" id="{375C03AD-4C9D-4134-8C3D-A94AB291E33C}"/>
              </a:ext>
            </a:extLst>
          </p:cNvPr>
          <p:cNvSpPr txBox="1">
            <a:spLocks/>
          </p:cNvSpPr>
          <p:nvPr/>
        </p:nvSpPr>
        <p:spPr>
          <a:xfrm>
            <a:off x="533641" y="1109335"/>
            <a:ext cx="8520600" cy="48298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pPr marL="457200" lvl="0" indent="-342900" algn="l">
              <a:lnSpc>
                <a:spcPct val="115000"/>
              </a:lnSpc>
              <a:buSzPts val="1800"/>
              <a:buChar char="●"/>
            </a:pPr>
            <a:endParaRPr lang="en-US" sz="2800" dirty="0">
              <a:latin typeface="+mn-lt"/>
            </a:endParaRPr>
          </a:p>
        </p:txBody>
      </p:sp>
      <p:sp>
        <p:nvSpPr>
          <p:cNvPr id="9" name="TextBox 8">
            <a:extLst>
              <a:ext uri="{FF2B5EF4-FFF2-40B4-BE49-F238E27FC236}">
                <a16:creationId xmlns:a16="http://schemas.microsoft.com/office/drawing/2014/main" id="{3E12BC76-9BB6-4683-9F48-B6C9C233C87F}"/>
              </a:ext>
            </a:extLst>
          </p:cNvPr>
          <p:cNvSpPr txBox="1"/>
          <p:nvPr/>
        </p:nvSpPr>
        <p:spPr>
          <a:xfrm>
            <a:off x="696468" y="1329233"/>
            <a:ext cx="7559765" cy="461665"/>
          </a:xfrm>
          <a:prstGeom prst="rect">
            <a:avLst/>
          </a:prstGeom>
          <a:noFill/>
        </p:spPr>
        <p:txBody>
          <a:bodyPr wrap="square" rtlCol="0">
            <a:spAutoFit/>
          </a:bodyPr>
          <a:lstStyle/>
          <a:p>
            <a:pPr marL="285750" indent="-285750">
              <a:buFont typeface="Arial" charset="0"/>
              <a:buChar char="•"/>
            </a:pPr>
            <a:r>
              <a:rPr lang="en-US" sz="2400" dirty="0"/>
              <a:t>Thank you!</a:t>
            </a:r>
          </a:p>
        </p:txBody>
      </p:sp>
    </p:spTree>
    <p:extLst>
      <p:ext uri="{BB962C8B-B14F-4D97-AF65-F5344CB8AC3E}">
        <p14:creationId xmlns:p14="http://schemas.microsoft.com/office/powerpoint/2010/main" val="23871292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8004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p:txBody>
          <a:bodyPr>
            <a:normAutofit/>
          </a:bodyPr>
          <a:lstStyle/>
          <a:p>
            <a:pPr algn="l"/>
            <a:r>
              <a:rPr lang="en-US" altLang="zh-CN" sz="3200" b="1" dirty="0">
                <a:solidFill>
                  <a:srgbClr val="1F497D"/>
                </a:solidFill>
                <a:latin typeface="Verdana"/>
                <a:cs typeface="Verdana"/>
              </a:rPr>
              <a:t>Revision of Project Goals</a:t>
            </a:r>
            <a:endParaRPr lang="en-US" sz="3200" b="1" dirty="0">
              <a:solidFill>
                <a:srgbClr val="1F497D"/>
              </a:solidFill>
              <a:latin typeface="Verdana"/>
              <a:cs typeface="Verdana"/>
            </a:endParaRPr>
          </a:p>
        </p:txBody>
      </p:sp>
      <p:sp>
        <p:nvSpPr>
          <p:cNvPr id="2"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57200" y="1285875"/>
            <a:ext cx="8229600" cy="4525963"/>
          </a:xfrm>
        </p:spPr>
        <p:txBody>
          <a:bodyPr>
            <a:normAutofit fontScale="92500" lnSpcReduction="10000"/>
          </a:bodyPr>
          <a:lstStyle/>
          <a:p>
            <a:r>
              <a:rPr lang="en-US" altLang="zh-CN" dirty="0"/>
              <a:t>Goal:</a:t>
            </a:r>
            <a:r>
              <a:rPr lang="zh-CN" altLang="en-US" dirty="0"/>
              <a:t> </a:t>
            </a:r>
            <a:r>
              <a:rPr lang="en-US" altLang="zh-CN" dirty="0"/>
              <a:t>Predict</a:t>
            </a:r>
            <a:r>
              <a:rPr lang="zh-CN" altLang="en-US" dirty="0"/>
              <a:t> </a:t>
            </a:r>
            <a:r>
              <a:rPr lang="en-US" altLang="zh-CN" dirty="0"/>
              <a:t>quality</a:t>
            </a:r>
            <a:r>
              <a:rPr lang="zh-CN" altLang="en-US" dirty="0"/>
              <a:t> </a:t>
            </a:r>
            <a:r>
              <a:rPr lang="en-US" altLang="zh-CN" dirty="0"/>
              <a:t>of</a:t>
            </a:r>
            <a:r>
              <a:rPr lang="zh-CN" altLang="en-US" dirty="0"/>
              <a:t> </a:t>
            </a:r>
            <a:r>
              <a:rPr lang="en-US" altLang="zh-CN" dirty="0"/>
              <a:t>life</a:t>
            </a:r>
            <a:r>
              <a:rPr lang="zh-CN" altLang="en-US" dirty="0"/>
              <a:t> </a:t>
            </a:r>
            <a:r>
              <a:rPr lang="en-US" altLang="zh-CN" dirty="0"/>
              <a:t>of</a:t>
            </a:r>
            <a:r>
              <a:rPr lang="zh-CN" altLang="en-US" dirty="0"/>
              <a:t> </a:t>
            </a:r>
            <a:r>
              <a:rPr lang="en-US" altLang="zh-CN" dirty="0"/>
              <a:t>caregivers</a:t>
            </a:r>
            <a:r>
              <a:rPr lang="zh-CN" altLang="en-US" dirty="0"/>
              <a:t> </a:t>
            </a:r>
            <a:r>
              <a:rPr lang="en-US" altLang="zh-CN" dirty="0"/>
              <a:t>for</a:t>
            </a:r>
            <a:r>
              <a:rPr lang="zh-CN" altLang="en-US" dirty="0"/>
              <a:t> </a:t>
            </a:r>
            <a:r>
              <a:rPr lang="en-US" altLang="zh-CN" dirty="0"/>
              <a:t>older</a:t>
            </a:r>
            <a:r>
              <a:rPr lang="zh-CN" altLang="en-US" dirty="0"/>
              <a:t> </a:t>
            </a:r>
            <a:r>
              <a:rPr lang="en-US" altLang="zh-CN" dirty="0"/>
              <a:t>patients</a:t>
            </a:r>
            <a:r>
              <a:rPr lang="zh-CN" altLang="en-US" dirty="0"/>
              <a:t> </a:t>
            </a:r>
            <a:r>
              <a:rPr lang="en-US" altLang="zh-CN" dirty="0"/>
              <a:t>with</a:t>
            </a:r>
            <a:r>
              <a:rPr lang="zh-CN" altLang="en-US" dirty="0"/>
              <a:t> </a:t>
            </a:r>
            <a:r>
              <a:rPr lang="en-US" altLang="zh-CN" dirty="0"/>
              <a:t>advanced</a:t>
            </a:r>
            <a:r>
              <a:rPr lang="zh-CN" altLang="en-US" dirty="0"/>
              <a:t> </a:t>
            </a:r>
            <a:r>
              <a:rPr lang="en-US" altLang="zh-CN" dirty="0"/>
              <a:t>cancer</a:t>
            </a:r>
          </a:p>
          <a:p>
            <a:r>
              <a:rPr lang="en-US" altLang="zh-CN" dirty="0"/>
              <a:t>Objectives:</a:t>
            </a:r>
          </a:p>
          <a:p>
            <a:pPr marL="857250" lvl="1" indent="-457200">
              <a:buFontTx/>
              <a:buChar char="-"/>
            </a:pPr>
            <a:r>
              <a:rPr lang="en-US" altLang="zh-CN" i="1" u="sng" dirty="0"/>
              <a:t>Part 1. Pattern</a:t>
            </a:r>
            <a:r>
              <a:rPr lang="zh-CN" altLang="en-US" i="1" u="sng" dirty="0"/>
              <a:t> </a:t>
            </a:r>
            <a:r>
              <a:rPr lang="en-US" altLang="zh-CN" i="1" u="sng" dirty="0"/>
              <a:t>Mining for Cancer Treatments</a:t>
            </a:r>
            <a:r>
              <a:rPr lang="en-US" altLang="zh-CN" dirty="0"/>
              <a:t>:</a:t>
            </a:r>
            <a:r>
              <a:rPr lang="zh-CN" altLang="en-US" dirty="0"/>
              <a:t> </a:t>
            </a:r>
            <a:r>
              <a:rPr lang="en-US" altLang="zh-CN" dirty="0">
                <a:solidFill>
                  <a:srgbClr val="00B050"/>
                </a:solidFill>
              </a:rPr>
              <a:t>Clean and</a:t>
            </a:r>
            <a:r>
              <a:rPr lang="zh-CN" altLang="en-US" dirty="0">
                <a:solidFill>
                  <a:srgbClr val="00B050"/>
                </a:solidFill>
              </a:rPr>
              <a:t> </a:t>
            </a:r>
            <a:r>
              <a:rPr lang="en-US" altLang="zh-CN" dirty="0">
                <a:solidFill>
                  <a:srgbClr val="00B050"/>
                </a:solidFill>
              </a:rPr>
              <a:t>group</a:t>
            </a:r>
            <a:r>
              <a:rPr lang="zh-CN" altLang="en-US" dirty="0">
                <a:solidFill>
                  <a:srgbClr val="00B050"/>
                </a:solidFill>
              </a:rPr>
              <a:t> </a:t>
            </a:r>
            <a:r>
              <a:rPr lang="en-US" altLang="zh-CN" dirty="0">
                <a:solidFill>
                  <a:srgbClr val="00B050"/>
                </a:solidFill>
              </a:rPr>
              <a:t>cancer</a:t>
            </a:r>
            <a:r>
              <a:rPr lang="zh-CN" altLang="en-US" dirty="0">
                <a:solidFill>
                  <a:srgbClr val="00B050"/>
                </a:solidFill>
              </a:rPr>
              <a:t> </a:t>
            </a:r>
            <a:r>
              <a:rPr lang="en-US" altLang="zh-CN" dirty="0">
                <a:solidFill>
                  <a:srgbClr val="00B050"/>
                </a:solidFill>
              </a:rPr>
              <a:t>treatments into proper class and generics</a:t>
            </a:r>
            <a:r>
              <a:rPr lang="zh-CN" altLang="en-US" dirty="0">
                <a:solidFill>
                  <a:srgbClr val="00B050"/>
                </a:solidFill>
              </a:rPr>
              <a:t> </a:t>
            </a:r>
            <a:r>
              <a:rPr lang="en-US" altLang="zh-CN" dirty="0">
                <a:solidFill>
                  <a:srgbClr val="00B050"/>
                </a:solidFill>
              </a:rPr>
              <a:t>using existing messy dataset</a:t>
            </a:r>
            <a:r>
              <a:rPr lang="en" dirty="0">
                <a:solidFill>
                  <a:srgbClr val="00B050"/>
                </a:solidFill>
                <a:sym typeface="Wingdings 2" panose="05020102010507070707" pitchFamily="18" charset="2"/>
              </a:rPr>
              <a:t> </a:t>
            </a:r>
            <a:endParaRPr lang="en-US" altLang="zh-CN" dirty="0"/>
          </a:p>
          <a:p>
            <a:pPr marL="857250" lvl="1" indent="-457200">
              <a:buFontTx/>
              <a:buChar char="-"/>
            </a:pPr>
            <a:r>
              <a:rPr lang="en-US" altLang="zh-CN" i="1" u="sng" dirty="0"/>
              <a:t>Part 2. Machine Learning</a:t>
            </a:r>
            <a:r>
              <a:rPr lang="en-US" altLang="zh-CN" dirty="0"/>
              <a:t>:</a:t>
            </a:r>
            <a:r>
              <a:rPr lang="zh-CN" altLang="en-US" dirty="0"/>
              <a:t> </a:t>
            </a:r>
            <a:r>
              <a:rPr lang="en-US" altLang="zh-CN" dirty="0">
                <a:solidFill>
                  <a:srgbClr val="00B050"/>
                </a:solidFill>
              </a:rPr>
              <a:t>Develop</a:t>
            </a:r>
            <a:r>
              <a:rPr lang="zh-CN" altLang="en-US" dirty="0">
                <a:solidFill>
                  <a:srgbClr val="00B050"/>
                </a:solidFill>
              </a:rPr>
              <a:t> </a:t>
            </a:r>
            <a:r>
              <a:rPr lang="en-US" altLang="zh-CN" dirty="0">
                <a:solidFill>
                  <a:srgbClr val="00B050"/>
                </a:solidFill>
              </a:rPr>
              <a:t>predictive models</a:t>
            </a:r>
            <a:r>
              <a:rPr lang="zh-CN" altLang="en-US" dirty="0">
                <a:solidFill>
                  <a:srgbClr val="00B050"/>
                </a:solidFill>
              </a:rPr>
              <a:t> </a:t>
            </a:r>
            <a:r>
              <a:rPr lang="en-US" altLang="zh-CN" dirty="0">
                <a:solidFill>
                  <a:srgbClr val="00B050"/>
                </a:solidFill>
              </a:rPr>
              <a:t>for</a:t>
            </a:r>
            <a:r>
              <a:rPr lang="zh-CN" altLang="en-US" dirty="0">
                <a:solidFill>
                  <a:srgbClr val="00B050"/>
                </a:solidFill>
              </a:rPr>
              <a:t> </a:t>
            </a:r>
            <a:r>
              <a:rPr lang="en-US" altLang="zh-CN" dirty="0">
                <a:solidFill>
                  <a:srgbClr val="00B050"/>
                </a:solidFill>
              </a:rPr>
              <a:t>caregiver</a:t>
            </a:r>
            <a:r>
              <a:rPr lang="zh-CN" altLang="en-US" dirty="0">
                <a:solidFill>
                  <a:srgbClr val="00B050"/>
                </a:solidFill>
              </a:rPr>
              <a:t> </a:t>
            </a:r>
            <a:r>
              <a:rPr lang="en-US" altLang="zh-CN" dirty="0">
                <a:solidFill>
                  <a:srgbClr val="00B050"/>
                </a:solidFill>
              </a:rPr>
              <a:t>outcomes</a:t>
            </a:r>
            <a:r>
              <a:rPr lang="zh-CN" altLang="en-US" dirty="0">
                <a:solidFill>
                  <a:srgbClr val="00B050"/>
                </a:solidFill>
              </a:rPr>
              <a:t> </a:t>
            </a:r>
            <a:r>
              <a:rPr lang="en-US" altLang="zh-CN" dirty="0">
                <a:solidFill>
                  <a:srgbClr val="00B050"/>
                </a:solidFill>
              </a:rPr>
              <a:t>such</a:t>
            </a:r>
            <a:r>
              <a:rPr lang="zh-CN" altLang="en-US" dirty="0">
                <a:solidFill>
                  <a:srgbClr val="00B050"/>
                </a:solidFill>
              </a:rPr>
              <a:t> </a:t>
            </a:r>
            <a:r>
              <a:rPr lang="en-US" altLang="zh-CN" dirty="0">
                <a:solidFill>
                  <a:srgbClr val="00B050"/>
                </a:solidFill>
              </a:rPr>
              <a:t>as</a:t>
            </a:r>
            <a:r>
              <a:rPr lang="zh-CN" altLang="en-US" dirty="0">
                <a:solidFill>
                  <a:srgbClr val="00B050"/>
                </a:solidFill>
              </a:rPr>
              <a:t> </a:t>
            </a:r>
            <a:r>
              <a:rPr lang="en-US" altLang="zh-CN" dirty="0">
                <a:solidFill>
                  <a:srgbClr val="FF0000"/>
                </a:solidFill>
              </a:rPr>
              <a:t>physical (to be completed) </a:t>
            </a:r>
            <a:r>
              <a:rPr lang="en-US" altLang="zh-CN" dirty="0">
                <a:solidFill>
                  <a:srgbClr val="00B050"/>
                </a:solidFill>
              </a:rPr>
              <a:t>and mental health state,</a:t>
            </a:r>
            <a:r>
              <a:rPr lang="zh-CN" altLang="en-US" dirty="0">
                <a:solidFill>
                  <a:srgbClr val="00B050"/>
                </a:solidFill>
              </a:rPr>
              <a:t> </a:t>
            </a:r>
            <a:r>
              <a:rPr lang="en-US" altLang="zh-CN" dirty="0">
                <a:solidFill>
                  <a:srgbClr val="00B050"/>
                </a:solidFill>
              </a:rPr>
              <a:t>and</a:t>
            </a:r>
            <a:r>
              <a:rPr lang="zh-CN" altLang="en-US" dirty="0">
                <a:solidFill>
                  <a:srgbClr val="00B050"/>
                </a:solidFill>
              </a:rPr>
              <a:t> </a:t>
            </a:r>
            <a:r>
              <a:rPr lang="en-US" altLang="zh-CN" dirty="0">
                <a:solidFill>
                  <a:srgbClr val="00B050"/>
                </a:solidFill>
              </a:rPr>
              <a:t>compare</a:t>
            </a:r>
            <a:r>
              <a:rPr lang="zh-CN" altLang="en-US" dirty="0">
                <a:solidFill>
                  <a:srgbClr val="00B050"/>
                </a:solidFill>
              </a:rPr>
              <a:t> </a:t>
            </a:r>
            <a:r>
              <a:rPr lang="en-US" altLang="zh-CN" dirty="0">
                <a:solidFill>
                  <a:srgbClr val="00B050"/>
                </a:solidFill>
              </a:rPr>
              <a:t>these</a:t>
            </a:r>
            <a:r>
              <a:rPr lang="zh-CN" altLang="en-US" dirty="0">
                <a:solidFill>
                  <a:srgbClr val="00B050"/>
                </a:solidFill>
              </a:rPr>
              <a:t> </a:t>
            </a:r>
            <a:r>
              <a:rPr lang="en-US" altLang="zh-CN" dirty="0">
                <a:solidFill>
                  <a:srgbClr val="00B050"/>
                </a:solidFill>
              </a:rPr>
              <a:t>models</a:t>
            </a:r>
            <a:r>
              <a:rPr lang="zh-CN" altLang="en-US" dirty="0">
                <a:solidFill>
                  <a:srgbClr val="00B050"/>
                </a:solidFill>
              </a:rPr>
              <a:t> </a:t>
            </a:r>
            <a:r>
              <a:rPr lang="en-US" altLang="zh-CN" dirty="0">
                <a:solidFill>
                  <a:srgbClr val="00B050"/>
                </a:solidFill>
              </a:rPr>
              <a:t>to</a:t>
            </a:r>
            <a:r>
              <a:rPr lang="zh-CN" altLang="en-US" dirty="0">
                <a:solidFill>
                  <a:srgbClr val="00B050"/>
                </a:solidFill>
              </a:rPr>
              <a:t> </a:t>
            </a:r>
            <a:r>
              <a:rPr lang="en-US" altLang="zh-CN" dirty="0">
                <a:solidFill>
                  <a:srgbClr val="00B050"/>
                </a:solidFill>
              </a:rPr>
              <a:t>the</a:t>
            </a:r>
            <a:r>
              <a:rPr lang="zh-CN" altLang="en-US" dirty="0">
                <a:solidFill>
                  <a:srgbClr val="00B050"/>
                </a:solidFill>
              </a:rPr>
              <a:t> </a:t>
            </a:r>
            <a:r>
              <a:rPr lang="en-US" altLang="zh-CN" dirty="0">
                <a:solidFill>
                  <a:srgbClr val="00B050"/>
                </a:solidFill>
              </a:rPr>
              <a:t>logistic</a:t>
            </a:r>
            <a:r>
              <a:rPr lang="zh-CN" altLang="en-US" dirty="0">
                <a:solidFill>
                  <a:srgbClr val="00B050"/>
                </a:solidFill>
              </a:rPr>
              <a:t> </a:t>
            </a:r>
            <a:r>
              <a:rPr lang="en-US" altLang="zh-CN" dirty="0">
                <a:solidFill>
                  <a:srgbClr val="00B050"/>
                </a:solidFill>
              </a:rPr>
              <a:t>regression</a:t>
            </a:r>
            <a:r>
              <a:rPr lang="zh-CN" altLang="en-US" dirty="0">
                <a:solidFill>
                  <a:srgbClr val="00B050"/>
                </a:solidFill>
              </a:rPr>
              <a:t> </a:t>
            </a:r>
            <a:r>
              <a:rPr lang="en-US" altLang="zh-CN" dirty="0">
                <a:solidFill>
                  <a:srgbClr val="00B050"/>
                </a:solidFill>
              </a:rPr>
              <a:t>models</a:t>
            </a:r>
            <a:r>
              <a:rPr lang="zh-CN" altLang="en-US" dirty="0">
                <a:solidFill>
                  <a:srgbClr val="00B050"/>
                </a:solidFill>
              </a:rPr>
              <a:t> </a:t>
            </a:r>
            <a:r>
              <a:rPr lang="en-US" altLang="zh-CN" dirty="0">
                <a:solidFill>
                  <a:srgbClr val="00B050"/>
                </a:solidFill>
              </a:rPr>
              <a:t>in</a:t>
            </a:r>
            <a:r>
              <a:rPr lang="zh-CN" altLang="en-US" dirty="0">
                <a:solidFill>
                  <a:srgbClr val="00B050"/>
                </a:solidFill>
              </a:rPr>
              <a:t> </a:t>
            </a:r>
            <a:r>
              <a:rPr lang="en-US" altLang="zh-CN" dirty="0">
                <a:solidFill>
                  <a:srgbClr val="00B050"/>
                </a:solidFill>
              </a:rPr>
              <a:t>previous literature</a:t>
            </a:r>
            <a:r>
              <a:rPr lang="en" dirty="0">
                <a:solidFill>
                  <a:srgbClr val="00B050"/>
                </a:solidFill>
                <a:sym typeface="Wingdings 2" panose="05020102010507070707" pitchFamily="18" charset="2"/>
              </a:rPr>
              <a:t></a:t>
            </a:r>
            <a:endParaRPr lang="en-US" altLang="zh-CN" dirty="0"/>
          </a:p>
          <a:p>
            <a:pPr marL="857250" lvl="1" indent="-457200">
              <a:buFontTx/>
              <a:buChar char="-"/>
            </a:pPr>
            <a:endParaRPr lang="en-US" altLang="zh-CN" dirty="0">
              <a:solidFill>
                <a:srgbClr val="00B050"/>
              </a:solidFill>
            </a:endParaRPr>
          </a:p>
        </p:txBody>
      </p:sp>
    </p:spTree>
    <p:extLst>
      <p:ext uri="{BB962C8B-B14F-4D97-AF65-F5344CB8AC3E}">
        <p14:creationId xmlns:p14="http://schemas.microsoft.com/office/powerpoint/2010/main" val="768799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p:txBody>
          <a:bodyPr>
            <a:normAutofit/>
          </a:bodyPr>
          <a:lstStyle/>
          <a:p>
            <a:pPr algn="l"/>
            <a:r>
              <a:rPr lang="en-US" altLang="zh-CN" sz="3200" b="1" dirty="0">
                <a:solidFill>
                  <a:srgbClr val="1F497D"/>
                </a:solidFill>
                <a:latin typeface="Verdana"/>
                <a:cs typeface="Verdana"/>
              </a:rPr>
              <a:t>Recap from Previous “Next Steps”</a:t>
            </a:r>
            <a:endParaRPr lang="en-US" sz="3200" b="1" dirty="0">
              <a:solidFill>
                <a:srgbClr val="1F497D"/>
              </a:solidFill>
              <a:latin typeface="Verdana"/>
              <a:cs typeface="Verdana"/>
            </a:endParaRPr>
          </a:p>
        </p:txBody>
      </p:sp>
      <p:sp>
        <p:nvSpPr>
          <p:cNvPr id="2"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57200" y="1285875"/>
            <a:ext cx="8229600" cy="4525963"/>
          </a:xfrm>
        </p:spPr>
        <p:txBody>
          <a:bodyPr>
            <a:normAutofit lnSpcReduction="10000"/>
          </a:bodyPr>
          <a:lstStyle/>
          <a:p>
            <a:pPr>
              <a:lnSpc>
                <a:spcPct val="115000"/>
              </a:lnSpc>
              <a:spcBef>
                <a:spcPts val="1600"/>
              </a:spcBef>
            </a:pPr>
            <a:r>
              <a:rPr lang="en-US" sz="3000" dirty="0">
                <a:solidFill>
                  <a:schemeClr val="dk1"/>
                </a:solidFill>
              </a:rPr>
              <a:t>Have the 42 remaining rows in part 1 dataset manually labelled by clinicians, thanks to Mustafa and </a:t>
            </a:r>
            <a:r>
              <a:rPr lang="en-US" sz="3000" dirty="0" err="1">
                <a:solidFill>
                  <a:schemeClr val="dk1"/>
                </a:solidFill>
              </a:rPr>
              <a:t>Amita</a:t>
            </a:r>
            <a:r>
              <a:rPr lang="en-US" sz="3000" dirty="0">
                <a:solidFill>
                  <a:schemeClr val="dk1"/>
                </a:solidFill>
              </a:rPr>
              <a:t>! </a:t>
            </a:r>
            <a:r>
              <a:rPr lang="en-US" sz="3000" dirty="0">
                <a:solidFill>
                  <a:srgbClr val="00B050"/>
                </a:solidFill>
                <a:sym typeface="Wingdings 2" panose="05020102010507070707" pitchFamily="18" charset="2"/>
              </a:rPr>
              <a:t></a:t>
            </a:r>
            <a:endParaRPr lang="en-US" sz="3000" dirty="0">
              <a:solidFill>
                <a:srgbClr val="00B050"/>
              </a:solidFill>
            </a:endParaRPr>
          </a:p>
          <a:p>
            <a:r>
              <a:rPr lang="en-US" sz="3000" dirty="0">
                <a:solidFill>
                  <a:schemeClr val="dk1"/>
                </a:solidFill>
              </a:rPr>
              <a:t>Continue exploratory analysis and discuss the issues about missing data with URMC team.</a:t>
            </a:r>
            <a:r>
              <a:rPr lang="en-US" sz="3000" dirty="0">
                <a:solidFill>
                  <a:schemeClr val="dk1"/>
                </a:solidFill>
                <a:sym typeface="Wingdings 2" panose="05020102010507070707" pitchFamily="18" charset="2"/>
              </a:rPr>
              <a:t> </a:t>
            </a:r>
            <a:r>
              <a:rPr lang="en-US" sz="3000" dirty="0">
                <a:solidFill>
                  <a:srgbClr val="00B050"/>
                </a:solidFill>
                <a:sym typeface="Wingdings 2" panose="05020102010507070707" pitchFamily="18" charset="2"/>
              </a:rPr>
              <a:t></a:t>
            </a:r>
            <a:endParaRPr lang="en-US" sz="3000" dirty="0">
              <a:solidFill>
                <a:srgbClr val="00B050"/>
              </a:solidFill>
            </a:endParaRPr>
          </a:p>
          <a:p>
            <a:pPr>
              <a:buClr>
                <a:schemeClr val="dk1"/>
              </a:buClr>
            </a:pPr>
            <a:r>
              <a:rPr lang="en-US" sz="3000" dirty="0">
                <a:solidFill>
                  <a:schemeClr val="dk1"/>
                </a:solidFill>
              </a:rPr>
              <a:t>Run spearman correlation analysis</a:t>
            </a:r>
            <a:r>
              <a:rPr lang="en-US" sz="3000" dirty="0">
                <a:solidFill>
                  <a:srgbClr val="00B050"/>
                </a:solidFill>
                <a:sym typeface="Wingdings 2" panose="05020102010507070707" pitchFamily="18" charset="2"/>
              </a:rPr>
              <a:t></a:t>
            </a:r>
            <a:endParaRPr lang="en-US" sz="3000" dirty="0">
              <a:solidFill>
                <a:schemeClr val="dk1"/>
              </a:solidFill>
            </a:endParaRPr>
          </a:p>
          <a:p>
            <a:pPr>
              <a:buClr>
                <a:schemeClr val="dk1"/>
              </a:buClr>
            </a:pPr>
            <a:r>
              <a:rPr lang="en-US" sz="3000" dirty="0">
                <a:solidFill>
                  <a:schemeClr val="dk1"/>
                </a:solidFill>
              </a:rPr>
              <a:t>Try out different ML models and see how they perform compared to Logistic Regression.</a:t>
            </a:r>
            <a:r>
              <a:rPr lang="en-US" sz="3000" dirty="0">
                <a:solidFill>
                  <a:schemeClr val="dk1"/>
                </a:solidFill>
                <a:sym typeface="Wingdings 2" panose="05020102010507070707" pitchFamily="18" charset="2"/>
              </a:rPr>
              <a:t> </a:t>
            </a:r>
            <a:r>
              <a:rPr lang="en-US" sz="3000" dirty="0">
                <a:solidFill>
                  <a:srgbClr val="00B050"/>
                </a:solidFill>
                <a:sym typeface="Wingdings 2" panose="05020102010507070707" pitchFamily="18" charset="2"/>
              </a:rPr>
              <a:t> Done for mental health variables</a:t>
            </a:r>
            <a:endParaRPr lang="en-US" sz="3000" dirty="0">
              <a:solidFill>
                <a:srgbClr val="00B050"/>
              </a:solidFill>
            </a:endParaRPr>
          </a:p>
        </p:txBody>
      </p:sp>
    </p:spTree>
    <p:extLst>
      <p:ext uri="{BB962C8B-B14F-4D97-AF65-F5344CB8AC3E}">
        <p14:creationId xmlns:p14="http://schemas.microsoft.com/office/powerpoint/2010/main" val="4277553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1314443" y="1831970"/>
            <a:ext cx="6800855" cy="1143000"/>
          </a:xfrm>
        </p:spPr>
        <p:txBody>
          <a:bodyPr>
            <a:noAutofit/>
          </a:bodyPr>
          <a:lstStyle/>
          <a:p>
            <a:r>
              <a:rPr lang="en-US" altLang="zh-CN" sz="3400" b="1" dirty="0">
                <a:solidFill>
                  <a:srgbClr val="1F497D"/>
                </a:solidFill>
                <a:latin typeface="Verdana"/>
                <a:cs typeface="Verdana"/>
              </a:rPr>
              <a:t>Predictive</a:t>
            </a:r>
            <a:r>
              <a:rPr lang="zh-CN" altLang="en-US" sz="3400" b="1" dirty="0">
                <a:solidFill>
                  <a:srgbClr val="1F497D"/>
                </a:solidFill>
                <a:latin typeface="Verdana"/>
                <a:cs typeface="Verdana"/>
              </a:rPr>
              <a:t> </a:t>
            </a:r>
            <a:r>
              <a:rPr lang="en-US" altLang="zh-CN" sz="3400" b="1" dirty="0">
                <a:solidFill>
                  <a:srgbClr val="1F497D"/>
                </a:solidFill>
                <a:latin typeface="Verdana"/>
                <a:cs typeface="Verdana"/>
              </a:rPr>
              <a:t>Models</a:t>
            </a:r>
            <a:r>
              <a:rPr lang="zh-CN" altLang="en-US" sz="3400" b="1" dirty="0">
                <a:solidFill>
                  <a:srgbClr val="1F497D"/>
                </a:solidFill>
                <a:latin typeface="Verdana"/>
                <a:cs typeface="Verdana"/>
              </a:rPr>
              <a:t> </a:t>
            </a:r>
            <a:r>
              <a:rPr lang="en-US" altLang="zh-CN" sz="3400" b="1" dirty="0">
                <a:solidFill>
                  <a:srgbClr val="1F497D"/>
                </a:solidFill>
                <a:latin typeface="Verdana"/>
                <a:cs typeface="Verdana"/>
              </a:rPr>
              <a:t>for</a:t>
            </a:r>
            <a:r>
              <a:rPr lang="zh-CN" altLang="en-US" sz="3400" b="1" dirty="0">
                <a:solidFill>
                  <a:srgbClr val="1F497D"/>
                </a:solidFill>
                <a:latin typeface="Verdana"/>
                <a:cs typeface="Verdana"/>
              </a:rPr>
              <a:t> </a:t>
            </a:r>
            <a:r>
              <a:rPr lang="en-US" altLang="zh-CN" sz="3400" b="1" dirty="0">
                <a:solidFill>
                  <a:srgbClr val="1F497D"/>
                </a:solidFill>
                <a:latin typeface="Verdana"/>
                <a:cs typeface="Verdana"/>
              </a:rPr>
              <a:t>Mental</a:t>
            </a:r>
            <a:r>
              <a:rPr lang="zh-CN" altLang="en-US" sz="3400" b="1" dirty="0">
                <a:solidFill>
                  <a:srgbClr val="1F497D"/>
                </a:solidFill>
                <a:latin typeface="Verdana"/>
                <a:cs typeface="Verdana"/>
              </a:rPr>
              <a:t> </a:t>
            </a:r>
            <a:r>
              <a:rPr lang="en-US" altLang="zh-CN" sz="3400" b="1" dirty="0">
                <a:solidFill>
                  <a:srgbClr val="1F497D"/>
                </a:solidFill>
                <a:latin typeface="Verdana"/>
                <a:cs typeface="Verdana"/>
              </a:rPr>
              <a:t>Health</a:t>
            </a:r>
            <a:r>
              <a:rPr lang="zh-CN" altLang="en-US" sz="3400" b="1" dirty="0">
                <a:solidFill>
                  <a:srgbClr val="1F497D"/>
                </a:solidFill>
                <a:latin typeface="Verdana"/>
                <a:cs typeface="Verdana"/>
              </a:rPr>
              <a:t> </a:t>
            </a:r>
            <a:r>
              <a:rPr lang="en-US" altLang="zh-CN" sz="3400" b="1" dirty="0">
                <a:solidFill>
                  <a:srgbClr val="1F497D"/>
                </a:solidFill>
                <a:latin typeface="Verdana"/>
                <a:cs typeface="Verdana"/>
              </a:rPr>
              <a:t>Outcome Variables</a:t>
            </a:r>
            <a:endParaRPr lang="en-US" sz="3400" b="1" dirty="0">
              <a:solidFill>
                <a:srgbClr val="1F497D"/>
              </a:solidFill>
              <a:latin typeface="Verdana"/>
              <a:cs typeface="Verdana"/>
            </a:endParaRPr>
          </a:p>
        </p:txBody>
      </p:sp>
      <p:sp>
        <p:nvSpPr>
          <p:cNvPr id="2" name="TextBox 1"/>
          <p:cNvSpPr txBox="1"/>
          <p:nvPr/>
        </p:nvSpPr>
        <p:spPr>
          <a:xfrm>
            <a:off x="1228720" y="3343276"/>
            <a:ext cx="6972299" cy="830997"/>
          </a:xfrm>
          <a:prstGeom prst="rect">
            <a:avLst/>
          </a:prstGeom>
          <a:noFill/>
        </p:spPr>
        <p:txBody>
          <a:bodyPr wrap="square" rtlCol="0">
            <a:spAutoFit/>
          </a:bodyPr>
          <a:lstStyle/>
          <a:p>
            <a:pPr algn="ctr"/>
            <a:r>
              <a:rPr lang="en-US" sz="2400" dirty="0" err="1">
                <a:solidFill>
                  <a:srgbClr val="1E497D"/>
                </a:solidFill>
                <a:latin typeface="Verdana" charset="0"/>
                <a:ea typeface="Verdana" charset="0"/>
                <a:cs typeface="Verdana" charset="0"/>
                <a:sym typeface="Arial"/>
              </a:rPr>
              <a:t>Cgdistress</a:t>
            </a:r>
            <a:r>
              <a:rPr lang="en-US" sz="2400" dirty="0">
                <a:solidFill>
                  <a:srgbClr val="1E497D"/>
                </a:solidFill>
                <a:latin typeface="Verdana" charset="0"/>
                <a:ea typeface="Verdana" charset="0"/>
                <a:cs typeface="Verdana" charset="0"/>
                <a:sym typeface="Arial"/>
              </a:rPr>
              <a:t>(Caregiver Impaired Distress</a:t>
            </a:r>
            <a:r>
              <a:rPr lang="en-US" altLang="zh-CN" sz="2400" dirty="0">
                <a:solidFill>
                  <a:srgbClr val="1E497D"/>
                </a:solidFill>
                <a:latin typeface="Verdana" charset="0"/>
                <a:ea typeface="Verdana" charset="0"/>
                <a:cs typeface="Verdana" charset="0"/>
                <a:sym typeface="Arial"/>
              </a:rPr>
              <a:t>)</a:t>
            </a:r>
            <a:endParaRPr lang="en-US" sz="2400" dirty="0">
              <a:solidFill>
                <a:srgbClr val="1E497D"/>
              </a:solidFill>
              <a:latin typeface="Verdana" charset="0"/>
              <a:ea typeface="Verdana" charset="0"/>
              <a:cs typeface="Verdana" charset="0"/>
              <a:sym typeface="Arial"/>
            </a:endParaRPr>
          </a:p>
          <a:p>
            <a:pPr algn="ctr"/>
            <a:r>
              <a:rPr lang="en-US" sz="2400" dirty="0">
                <a:solidFill>
                  <a:srgbClr val="1E497D"/>
                </a:solidFill>
                <a:latin typeface="Verdana" charset="0"/>
                <a:ea typeface="Verdana" charset="0"/>
                <a:cs typeface="Verdana" charset="0"/>
              </a:rPr>
              <a:t>Cggad7(Caregiver Impaired </a:t>
            </a:r>
            <a:r>
              <a:rPr lang="en-US" altLang="zh-CN" sz="2400" dirty="0">
                <a:solidFill>
                  <a:srgbClr val="1E497D"/>
                </a:solidFill>
                <a:latin typeface="Verdana" charset="0"/>
                <a:ea typeface="Verdana" charset="0"/>
                <a:cs typeface="Verdana" charset="0"/>
              </a:rPr>
              <a:t>Anxiety</a:t>
            </a:r>
            <a:r>
              <a:rPr lang="en-US" sz="2400" dirty="0">
                <a:solidFill>
                  <a:srgbClr val="1E497D"/>
                </a:solidFill>
                <a:latin typeface="Verdana" charset="0"/>
                <a:ea typeface="Verdana" charset="0"/>
                <a:cs typeface="Verdana" charset="0"/>
              </a:rPr>
              <a:t>)</a:t>
            </a:r>
          </a:p>
        </p:txBody>
      </p:sp>
    </p:spTree>
    <p:extLst>
      <p:ext uri="{BB962C8B-B14F-4D97-AF65-F5344CB8AC3E}">
        <p14:creationId xmlns:p14="http://schemas.microsoft.com/office/powerpoint/2010/main" val="750363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400043" y="-53986"/>
            <a:ext cx="8229600" cy="1143000"/>
          </a:xfrm>
        </p:spPr>
        <p:txBody>
          <a:bodyPr>
            <a:noAutofit/>
          </a:bodyPr>
          <a:lstStyle/>
          <a:p>
            <a:pPr algn="l"/>
            <a:r>
              <a:rPr lang="en-US" altLang="zh-CN" sz="3200" b="1" dirty="0">
                <a:solidFill>
                  <a:srgbClr val="1F497D"/>
                </a:solidFill>
                <a:latin typeface="Verdana"/>
                <a:cs typeface="Verdana"/>
              </a:rPr>
              <a:t>Visualizations</a:t>
            </a:r>
            <a:endParaRPr lang="en-US" sz="3200" b="1" dirty="0">
              <a:solidFill>
                <a:srgbClr val="1F497D"/>
              </a:solidFill>
              <a:latin typeface="Verdana"/>
              <a:cs typeface="Verdana"/>
            </a:endParaRPr>
          </a:p>
        </p:txBody>
      </p:sp>
      <p:pic>
        <p:nvPicPr>
          <p:cNvPr id="5" name="slide2" descr="Sheet 5">
            <a:extLst>
              <a:ext uri="{FF2B5EF4-FFF2-40B4-BE49-F238E27FC236}">
                <a16:creationId xmlns:a16="http://schemas.microsoft.com/office/drawing/2014/main" id="{71B581B1-EF3E-4DAF-8BAB-723A4B09B87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43320" y="1417638"/>
            <a:ext cx="8057359" cy="4508500"/>
          </a:xfrm>
          <a:prstGeom prst="rect">
            <a:avLst/>
          </a:prstGeom>
        </p:spPr>
      </p:pic>
    </p:spTree>
    <p:extLst>
      <p:ext uri="{BB962C8B-B14F-4D97-AF65-F5344CB8AC3E}">
        <p14:creationId xmlns:p14="http://schemas.microsoft.com/office/powerpoint/2010/main" val="1362183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400043" y="-53986"/>
            <a:ext cx="8229600" cy="1143000"/>
          </a:xfrm>
        </p:spPr>
        <p:txBody>
          <a:bodyPr>
            <a:noAutofit/>
          </a:bodyPr>
          <a:lstStyle/>
          <a:p>
            <a:pPr algn="l"/>
            <a:r>
              <a:rPr lang="en-US" altLang="zh-CN" sz="3200" b="1" dirty="0">
                <a:solidFill>
                  <a:srgbClr val="1F497D"/>
                </a:solidFill>
                <a:latin typeface="Verdana"/>
                <a:cs typeface="Verdana"/>
              </a:rPr>
              <a:t>Visualizations</a:t>
            </a:r>
            <a:endParaRPr lang="en-US" sz="3200" b="1" dirty="0">
              <a:solidFill>
                <a:srgbClr val="1F497D"/>
              </a:solidFill>
              <a:latin typeface="Verdana"/>
              <a:cs typeface="Verdana"/>
            </a:endParaRPr>
          </a:p>
        </p:txBody>
      </p:sp>
      <p:pic>
        <p:nvPicPr>
          <p:cNvPr id="7" name="slide2" descr="Sheet 9">
            <a:extLst>
              <a:ext uri="{FF2B5EF4-FFF2-40B4-BE49-F238E27FC236}">
                <a16:creationId xmlns:a16="http://schemas.microsoft.com/office/drawing/2014/main" id="{668609FB-A556-474D-9E9C-D25CD30D0D4C}"/>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Effect>
                      <a14:saturation sat="200000"/>
                    </a14:imgEffect>
                  </a14:imgLayer>
                </a14:imgProps>
              </a:ext>
              <a:ext uri="{28A0092B-C50C-407E-A947-70E740481C1C}">
                <a14:useLocalDpi xmlns:a14="http://schemas.microsoft.com/office/drawing/2010/main" val="0"/>
              </a:ext>
            </a:extLst>
          </a:blip>
          <a:srcRect l="-1" r="16631"/>
          <a:stretch/>
        </p:blipFill>
        <p:spPr>
          <a:xfrm>
            <a:off x="471483" y="1181565"/>
            <a:ext cx="5657855" cy="4720414"/>
          </a:xfrm>
          <a:prstGeom prst="rect">
            <a:avLst/>
          </a:prstGeom>
        </p:spPr>
      </p:pic>
      <p:pic>
        <p:nvPicPr>
          <p:cNvPr id="9" name="slide2" descr="Sheet 7">
            <a:extLst>
              <a:ext uri="{FF2B5EF4-FFF2-40B4-BE49-F238E27FC236}">
                <a16:creationId xmlns:a16="http://schemas.microsoft.com/office/drawing/2014/main" id="{CDFF7B38-5F70-41D5-8156-0BF5FFACB8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91914" y="592680"/>
            <a:ext cx="1503741" cy="5309299"/>
          </a:xfrm>
          <a:prstGeom prst="rect">
            <a:avLst/>
          </a:prstGeom>
        </p:spPr>
      </p:pic>
    </p:spTree>
    <p:extLst>
      <p:ext uri="{BB962C8B-B14F-4D97-AF65-F5344CB8AC3E}">
        <p14:creationId xmlns:p14="http://schemas.microsoft.com/office/powerpoint/2010/main" val="1507264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400043" y="-53986"/>
            <a:ext cx="8229600" cy="1143000"/>
          </a:xfrm>
        </p:spPr>
        <p:txBody>
          <a:bodyPr>
            <a:noAutofit/>
          </a:bodyPr>
          <a:lstStyle/>
          <a:p>
            <a:pPr algn="l"/>
            <a:r>
              <a:rPr lang="en-US" altLang="zh-CN" sz="3200" b="1" dirty="0">
                <a:solidFill>
                  <a:srgbClr val="1F497D"/>
                </a:solidFill>
                <a:latin typeface="Verdana"/>
                <a:cs typeface="Verdana"/>
              </a:rPr>
              <a:t>Visualizations</a:t>
            </a:r>
            <a:endParaRPr lang="en-US" sz="3200" b="1" dirty="0">
              <a:solidFill>
                <a:srgbClr val="1F497D"/>
              </a:solidFill>
              <a:latin typeface="Verdana"/>
              <a:cs typeface="Verdana"/>
            </a:endParaRPr>
          </a:p>
        </p:txBody>
      </p:sp>
      <p:pic>
        <p:nvPicPr>
          <p:cNvPr id="5" name="slide2" descr="Sheet 8">
            <a:extLst>
              <a:ext uri="{FF2B5EF4-FFF2-40B4-BE49-F238E27FC236}">
                <a16:creationId xmlns:a16="http://schemas.microsoft.com/office/drawing/2014/main" id="{AFF582E4-E01E-4809-80ED-2B3C8A9615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211" y="1087507"/>
            <a:ext cx="7143755" cy="4967401"/>
          </a:xfrm>
          <a:prstGeom prst="rect">
            <a:avLst/>
          </a:prstGeom>
        </p:spPr>
      </p:pic>
    </p:spTree>
    <p:extLst>
      <p:ext uri="{BB962C8B-B14F-4D97-AF65-F5344CB8AC3E}">
        <p14:creationId xmlns:p14="http://schemas.microsoft.com/office/powerpoint/2010/main" val="2283471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400043" y="-53986"/>
            <a:ext cx="8229600" cy="1143000"/>
          </a:xfrm>
        </p:spPr>
        <p:txBody>
          <a:bodyPr>
            <a:noAutofit/>
          </a:bodyPr>
          <a:lstStyle/>
          <a:p>
            <a:pPr algn="l"/>
            <a:r>
              <a:rPr lang="en-US" altLang="zh-CN" sz="3200" b="1" dirty="0">
                <a:solidFill>
                  <a:srgbClr val="1F497D"/>
                </a:solidFill>
                <a:latin typeface="Verdana"/>
                <a:cs typeface="Verdana"/>
              </a:rPr>
              <a:t>Caregiver</a:t>
            </a:r>
            <a:r>
              <a:rPr lang="zh-CN" altLang="en-US" sz="3200" b="1" dirty="0">
                <a:solidFill>
                  <a:srgbClr val="1F497D"/>
                </a:solidFill>
                <a:latin typeface="Verdana"/>
                <a:cs typeface="Verdana"/>
              </a:rPr>
              <a:t> </a:t>
            </a:r>
            <a:r>
              <a:rPr lang="en-US" altLang="zh-CN" sz="3200" b="1" dirty="0">
                <a:solidFill>
                  <a:srgbClr val="1F497D"/>
                </a:solidFill>
                <a:latin typeface="Verdana"/>
                <a:cs typeface="Verdana"/>
              </a:rPr>
              <a:t>Distress</a:t>
            </a:r>
            <a:endParaRPr lang="en-US" sz="3200" b="1" dirty="0">
              <a:solidFill>
                <a:srgbClr val="1F497D"/>
              </a:solidFill>
              <a:latin typeface="Verdana"/>
              <a:cs typeface="Verdana"/>
            </a:endParaRPr>
          </a:p>
        </p:txBody>
      </p:sp>
      <p:sp>
        <p:nvSpPr>
          <p:cNvPr id="3" name="Content Placeholder 1">
            <a:extLst>
              <a:ext uri="{FF2B5EF4-FFF2-40B4-BE49-F238E27FC236}">
                <a16:creationId xmlns:a16="http://schemas.microsoft.com/office/drawing/2014/main" id="{A2948C8B-FC74-C741-B2D4-E735252BD17A}"/>
              </a:ext>
            </a:extLst>
          </p:cNvPr>
          <p:cNvSpPr>
            <a:spLocks noGrp="1"/>
          </p:cNvSpPr>
          <p:nvPr>
            <p:ph idx="1"/>
          </p:nvPr>
        </p:nvSpPr>
        <p:spPr>
          <a:xfrm>
            <a:off x="428619" y="814377"/>
            <a:ext cx="8229600" cy="4525963"/>
          </a:xfrm>
        </p:spPr>
        <p:txBody>
          <a:bodyPr>
            <a:normAutofit/>
          </a:bodyPr>
          <a:lstStyle/>
          <a:p>
            <a:r>
              <a:rPr lang="en-US" altLang="zh-CN" sz="2400" dirty="0"/>
              <a:t>Preprocessing:</a:t>
            </a:r>
          </a:p>
          <a:p>
            <a:pPr marL="857250" lvl="1" indent="-457200">
              <a:buFontTx/>
              <a:buChar char="-"/>
            </a:pPr>
            <a:r>
              <a:rPr lang="en-US" sz="2400" dirty="0" err="1">
                <a:solidFill>
                  <a:srgbClr val="222222"/>
                </a:solidFill>
                <a:highlight>
                  <a:srgbClr val="FFFFFF"/>
                </a:highlight>
              </a:rPr>
              <a:t>Cgdistress</a:t>
            </a:r>
            <a:r>
              <a:rPr lang="en-US" sz="2400" dirty="0">
                <a:solidFill>
                  <a:srgbClr val="222222"/>
                </a:solidFill>
                <a:highlight>
                  <a:srgbClr val="FFFFFF"/>
                </a:highlight>
              </a:rPr>
              <a:t> has 226 zeros (Caregiver impaired distress&lt;4) and 172 ones (distress&gt;=4), so no data imbalance</a:t>
            </a:r>
          </a:p>
          <a:p>
            <a:pPr marL="857250" lvl="1" indent="-457200">
              <a:buFontTx/>
              <a:buChar char="-"/>
            </a:pPr>
            <a:r>
              <a:rPr lang="en-US" sz="2400" dirty="0">
                <a:solidFill>
                  <a:srgbClr val="222222"/>
                </a:solidFill>
                <a:highlight>
                  <a:srgbClr val="FFFFFF"/>
                </a:highlight>
              </a:rPr>
              <a:t>We rid the data of </a:t>
            </a:r>
            <a:r>
              <a:rPr lang="en-US" sz="2400" dirty="0" err="1">
                <a:solidFill>
                  <a:srgbClr val="222222"/>
                </a:solidFill>
                <a:highlight>
                  <a:srgbClr val="FFFFFF"/>
                </a:highlight>
              </a:rPr>
              <a:t>NaNs</a:t>
            </a:r>
            <a:r>
              <a:rPr lang="en-US" sz="2400" dirty="0">
                <a:solidFill>
                  <a:srgbClr val="222222"/>
                </a:solidFill>
                <a:highlight>
                  <a:srgbClr val="FFFFFF"/>
                </a:highlight>
              </a:rPr>
              <a:t>, transformed categorical variables into one-hot encoding form and dropped one for each to avoid multi-collinearity.</a:t>
            </a:r>
          </a:p>
          <a:p>
            <a:pPr marL="857250" lvl="1" indent="-457200">
              <a:buFontTx/>
              <a:buChar char="-"/>
            </a:pPr>
            <a:r>
              <a:rPr lang="en-US" sz="2400" dirty="0">
                <a:solidFill>
                  <a:srgbClr val="222222"/>
                </a:solidFill>
                <a:highlight>
                  <a:srgbClr val="FFFFFF"/>
                </a:highlight>
              </a:rPr>
              <a:t>Data split 4-1 between train &amp; test.</a:t>
            </a:r>
          </a:p>
          <a:p>
            <a:pPr marL="857250" lvl="1" indent="-457200">
              <a:buFontTx/>
              <a:buChar char="-"/>
            </a:pPr>
            <a:endParaRPr lang="en-US" altLang="zh-CN" sz="2400" dirty="0"/>
          </a:p>
        </p:txBody>
      </p:sp>
      <p:pic>
        <p:nvPicPr>
          <p:cNvPr id="4" name="Picture 2">
            <a:extLst>
              <a:ext uri="{FF2B5EF4-FFF2-40B4-BE49-F238E27FC236}">
                <a16:creationId xmlns:a16="http://schemas.microsoft.com/office/drawing/2014/main" id="{7D8D7E5E-0EDF-4C54-BE00-75C3B94650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0089" y="3716323"/>
            <a:ext cx="3275459" cy="2492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1619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7D62CFD03028D47BAAA083FACA1250C" ma:contentTypeVersion="0" ma:contentTypeDescription="Create a new document." ma:contentTypeScope="" ma:versionID="06f9b713a6f93ea4984f79be8e192ca6">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5B48FEB-784D-48B9-8EDF-AE62900A24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14EEF5C4-795C-4970-9444-0C6E1B4371AC}">
  <ds:schemaRefs>
    <ds:schemaRef ds:uri="http://schemas.microsoft.com/sharepoint/v3/contenttype/forms"/>
  </ds:schemaRefs>
</ds:datastoreItem>
</file>

<file path=customXml/itemProps3.xml><?xml version="1.0" encoding="utf-8"?>
<ds:datastoreItem xmlns:ds="http://schemas.openxmlformats.org/officeDocument/2006/customXml" ds:itemID="{2107C50B-80C2-4AFD-82A7-89AE222EAA5F}">
  <ds:schemaRefs>
    <ds:schemaRef ds:uri="http://purl.org/dc/elements/1.1/"/>
    <ds:schemaRef ds:uri="http://schemas.microsoft.com/office/2006/metadata/properties"/>
    <ds:schemaRef ds:uri="http://schemas.microsoft.com/office/infopath/2007/PartnerControls"/>
    <ds:schemaRef ds:uri="http://www.w3.org/XML/1998/namespace"/>
    <ds:schemaRef ds:uri="http://purl.org/dc/terms/"/>
    <ds:schemaRef ds:uri="http://schemas.microsoft.com/office/2006/documentManagement/types"/>
    <ds:schemaRef ds:uri="http://schemas.openxmlformats.org/package/2006/metadata/core-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483</TotalTime>
  <Words>1209</Words>
  <Application>Microsoft Office PowerPoint</Application>
  <PresentationFormat>On-screen Show (4:3)</PresentationFormat>
  <Paragraphs>156</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Verdana</vt:lpstr>
      <vt:lpstr>Office Theme</vt:lpstr>
      <vt:lpstr>URMC Caregiver Project </vt:lpstr>
      <vt:lpstr>Agenda</vt:lpstr>
      <vt:lpstr>Revision of Project Goals</vt:lpstr>
      <vt:lpstr>Recap from Previous “Next Steps”</vt:lpstr>
      <vt:lpstr>Predictive Models for Mental Health Outcome Variables</vt:lpstr>
      <vt:lpstr>Visualizations</vt:lpstr>
      <vt:lpstr>Visualizations</vt:lpstr>
      <vt:lpstr>Visualizations</vt:lpstr>
      <vt:lpstr>Caregiver Distress</vt:lpstr>
      <vt:lpstr>Caregiver Distress</vt:lpstr>
      <vt:lpstr>Caregiver Distress</vt:lpstr>
      <vt:lpstr>Caregiver Distress</vt:lpstr>
      <vt:lpstr>Caregiver Distress</vt:lpstr>
      <vt:lpstr>Caregiver Distress</vt:lpstr>
      <vt:lpstr>Caregiver Anxiety</vt:lpstr>
      <vt:lpstr>Caregiver Anxiety</vt:lpstr>
      <vt:lpstr>Caregiver Anxiety</vt:lpstr>
      <vt:lpstr>Caregiver Anxiety</vt:lpstr>
      <vt:lpstr>Caregiver Anxiety</vt:lpstr>
      <vt:lpstr>Caregiver Anxiety</vt:lpstr>
      <vt:lpstr>Caregiver Anxiety</vt:lpstr>
      <vt:lpstr>Upcoming Milestones</vt:lpstr>
      <vt:lpstr>Github Repo  /ChenweWu/test1</vt:lpstr>
      <vt:lpstr>Progress Breakdown</vt:lpstr>
      <vt:lpstr>Sponsor Feedback -from Professor Xu</vt:lpstr>
      <vt:lpstr>Sponsor Feedback -from Professor Xu</vt:lpstr>
      <vt:lpstr>Q&amp;A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A Ribaudo</dc:creator>
  <cp:lastModifiedBy>Wu Chenwei</cp:lastModifiedBy>
  <cp:revision>216</cp:revision>
  <dcterms:created xsi:type="dcterms:W3CDTF">2014-06-10T18:08:53Z</dcterms:created>
  <dcterms:modified xsi:type="dcterms:W3CDTF">2020-04-06T15:39:11Z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0x01010007D62CFD03028D47BAAA083FACA1250C</vt:lpwstr>
  </property>
</Properties>
</file>